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6" d="100"/>
          <a:sy n="56" d="100"/>
        </p:scale>
        <p:origin x="76" y="1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6B748-CF44-4861-96F1-FA2145407A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37FB15-7819-420D-B1D1-6800B5123E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E629C-0D46-4C98-832A-B0563EE02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1C1F0E-C565-432E-B6D4-396C16A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5D9A90-D649-4365-BA35-F6C67C8A3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114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6802B9-2CB0-4FCA-800F-20EF2C640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73B533-4024-42EF-8FB1-40607C1EDE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3CA91E-1AD0-41F7-8E5F-ACFF1230D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94B3C6-D316-4AE9-AAD6-0FC697900B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86AFA2-5669-41FB-8126-47242D77E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701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08AA9-19B1-4447-84B0-88D7303736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BC6E6C-4565-4D48-8A0A-7C8179FE92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208131-B384-47BC-8A9F-219CA43DB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7547F-2D2D-4359-A318-0A443738C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F6FD30-0F74-4089-A758-A235A3F04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315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C43CF-660F-4257-8818-7270954CD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0EF930-8F90-4599-AD08-82887EDF35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E21549-5B0C-4CCE-A16F-4B845FED79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A7CD59-D1C6-4200-9F0A-F61067ACF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3F5DAE-AC42-4314-A197-615FBA3BD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6FF69B-7F89-492E-918A-2C61ABFA5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639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B9B58A-376B-457E-A534-845C5429F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AA0695-F533-4B56-BED1-6EFCE45338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DE3069-A68D-4DF0-9FAC-6D56CF3412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605254-0CCF-435A-AEBD-F1E12DE45E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91CF17-F740-4062-9356-AC6300B0A0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F3A53B-574C-4482-84A5-CDCF25073C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1F59953-162D-46CE-ABF6-CB9C31AF8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766A570-E852-4591-A590-9536C84EC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6593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DC390D-0166-4DF4-B2F3-2861313A7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1E1D37E-DF8B-4C7A-8900-4466C4481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EABC39-4A50-4F99-9D64-DEDF72E742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012A86-7E07-4AB1-8687-AFFA4D966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91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14DC024-459A-4011-9D74-32CFF99A1E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84BDD39-D6D2-4BDF-94E1-0A86FF985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DB8E6C-2DDE-400B-9EFB-37BD25AD5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383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8DCAB2-0BD4-47EB-83E9-2F58790FEB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3E9A4C-6E93-4781-8F2B-EEF0DF50D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251B79-2C01-4881-8840-4B9E054103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318D01-47A7-4199-93A7-5F5B55493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629B4A-71E5-46BC-81FB-61C469AF5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23438A-39EE-4866-8474-1412379E4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394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56F140-8B1B-4E96-8452-A12C57444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5877D5-36F6-4FBD-8653-66D561904E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260C4D-03A9-4D67-9BC6-7D09A42B7C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8BFD50-726E-40B5-8B3D-FE0963C18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3E41B0-0E6E-45F2-9756-03A995239A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140AF0-E624-4EFE-BAE7-C1F3EB397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820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DC1BA-464C-4245-B8F7-FC2DA42FE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82374A-FB2A-47F2-8A46-040B3F2596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0A44B3-BC45-4AB2-9B83-1FA7149A1B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216356-60F2-48A4-996F-86B05A9765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4F116-8D2D-4E50-A576-7DA9F86E0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925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F532D7A-E352-404D-9DCE-5B77907A7C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D5964D-4ED4-4476-8493-B0F3E007B4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EDAFEC-6344-49CA-86F5-AF7392BB6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E3BB7F-88CB-4933-BAD6-69571F2763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DFCD0F-AF1C-4980-99DC-4725C1FE6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051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B81426-E2D4-4932-BD9C-89B37A46D2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75D553-9D81-45D7-AA48-5A4A7B955D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F188D1-B3D8-46D7-B9D9-EF2749416A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0D22A2-B56E-4718-8CD0-437F155D3C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1ACF7-35A1-4194-AE87-05F50C9667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547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ee Children Cartoon Images, Download Free Children Cartoon Images png  images, Free ClipArts on Clipart Library">
            <a:extLst>
              <a:ext uri="{FF2B5EF4-FFF2-40B4-BE49-F238E27FC236}">
                <a16:creationId xmlns:a16="http://schemas.microsoft.com/office/drawing/2014/main" id="{453FAA59-AB30-4E4E-83FA-4169FE23A8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45" y="178753"/>
            <a:ext cx="2266950" cy="200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7E6CB72-7043-40F5-BBD9-664637FABA08}"/>
              </a:ext>
            </a:extLst>
          </p:cNvPr>
          <p:cNvSpPr txBox="1"/>
          <p:nvPr/>
        </p:nvSpPr>
        <p:spPr>
          <a:xfrm>
            <a:off x="2962275" y="322580"/>
            <a:ext cx="853059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Me and My Relationships</a:t>
            </a:r>
          </a:p>
          <a:p>
            <a:r>
              <a:rPr lang="en-GB" dirty="0"/>
              <a:t>Autumn term 1</a:t>
            </a:r>
          </a:p>
          <a:p>
            <a:r>
              <a:rPr lang="en-GB" dirty="0"/>
              <a:t>This term your child will be covering the following objectives in PSHE.</a:t>
            </a: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Children will be taught to: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Understand that classroom rules help everyone to learn and be safe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Explain their classroom rules and be able to contribute to making these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Recognise how others might be feeling by reading body language/facial expressions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Understand and explain how our emotions can give a physical reaction in our body (e.g. butterflies in the tummy etc.)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Identify a range of feelings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Identify how feelings might make us behave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Suggest strategies for someone experiencing 'not so good' feelings to manage these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Recognise that people's bodies and feelings can be hurt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Suggest ways of dealing with different kinds of hurt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Recognise that they belong to various groups and communities such as their family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Explain how these people help us and we can also help them to help us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Identify simple qualities of friendship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Suggest simple strategies for making up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Demonstrate attentive listening skills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Suggest simple strategies for resolving conflict situations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Give and receive positive feedback, and experience how this makes them feel</a:t>
            </a:r>
          </a:p>
          <a:p>
            <a:r>
              <a:rPr lang="en-GB" sz="1200" b="1" dirty="0">
                <a:solidFill>
                  <a:srgbClr val="7030A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Examples of some of the agreed vocabulary choices used within this topic: </a:t>
            </a:r>
            <a:endParaRPr lang="en-GB" sz="1200" b="1" dirty="0">
              <a:solidFill>
                <a:srgbClr val="7030A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200" b="1" dirty="0">
              <a:solidFill>
                <a:srgbClr val="7030A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200" b="1" dirty="0">
              <a:solidFill>
                <a:srgbClr val="7030A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200" b="1" dirty="0">
              <a:solidFill>
                <a:srgbClr val="7030A0"/>
              </a:solidFill>
              <a:latin typeface="Arial" panose="020B0604020202020204" pitchFamily="34" charset="0"/>
            </a:endParaRPr>
          </a:p>
          <a:p>
            <a:endParaRPr lang="en-GB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FD99594-9673-49AD-859B-B4EFF7CC50F4}"/>
              </a:ext>
            </a:extLst>
          </p:cNvPr>
          <p:cNvSpPr txBox="1"/>
          <p:nvPr/>
        </p:nvSpPr>
        <p:spPr>
          <a:xfrm>
            <a:off x="609600" y="4981575"/>
            <a:ext cx="108832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					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C9A3479-3963-4E7E-82A8-A41997EC03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7677929"/>
              </p:ext>
            </p:extLst>
          </p:nvPr>
        </p:nvGraphicFramePr>
        <p:xfrm>
          <a:off x="3064510" y="5487045"/>
          <a:ext cx="8613140" cy="910590"/>
        </p:xfrm>
        <a:graphic>
          <a:graphicData uri="http://schemas.openxmlformats.org/drawingml/2006/table">
            <a:tbl>
              <a:tblPr/>
              <a:tblGrid>
                <a:gridCol w="1432382">
                  <a:extLst>
                    <a:ext uri="{9D8B030D-6E8A-4147-A177-3AD203B41FA5}">
                      <a16:colId xmlns:a16="http://schemas.microsoft.com/office/drawing/2014/main" val="131349205"/>
                    </a:ext>
                  </a:extLst>
                </a:gridCol>
                <a:gridCol w="1451230">
                  <a:extLst>
                    <a:ext uri="{9D8B030D-6E8A-4147-A177-3AD203B41FA5}">
                      <a16:colId xmlns:a16="http://schemas.microsoft.com/office/drawing/2014/main" val="3357645920"/>
                    </a:ext>
                  </a:extLst>
                </a:gridCol>
                <a:gridCol w="1036592">
                  <a:extLst>
                    <a:ext uri="{9D8B030D-6E8A-4147-A177-3AD203B41FA5}">
                      <a16:colId xmlns:a16="http://schemas.microsoft.com/office/drawing/2014/main" val="2853926522"/>
                    </a:ext>
                  </a:extLst>
                </a:gridCol>
                <a:gridCol w="848121">
                  <a:extLst>
                    <a:ext uri="{9D8B030D-6E8A-4147-A177-3AD203B41FA5}">
                      <a16:colId xmlns:a16="http://schemas.microsoft.com/office/drawing/2014/main" val="3554501222"/>
                    </a:ext>
                  </a:extLst>
                </a:gridCol>
                <a:gridCol w="1451230">
                  <a:extLst>
                    <a:ext uri="{9D8B030D-6E8A-4147-A177-3AD203B41FA5}">
                      <a16:colId xmlns:a16="http://schemas.microsoft.com/office/drawing/2014/main" val="2750508800"/>
                    </a:ext>
                  </a:extLst>
                </a:gridCol>
                <a:gridCol w="1168522">
                  <a:extLst>
                    <a:ext uri="{9D8B030D-6E8A-4147-A177-3AD203B41FA5}">
                      <a16:colId xmlns:a16="http://schemas.microsoft.com/office/drawing/2014/main" val="2972606298"/>
                    </a:ext>
                  </a:extLst>
                </a:gridCol>
                <a:gridCol w="1225063">
                  <a:extLst>
                    <a:ext uri="{9D8B030D-6E8A-4147-A177-3AD203B41FA5}">
                      <a16:colId xmlns:a16="http://schemas.microsoft.com/office/drawing/2014/main" val="807158620"/>
                    </a:ext>
                  </a:extLst>
                </a:gridCol>
              </a:tblGrid>
              <a:tr h="1841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rules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feelings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feelings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hurt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family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friendship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listening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2334072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safe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body language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behaviour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help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special people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making up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03947991"/>
                  </a:ext>
                </a:extLst>
              </a:tr>
              <a:tr h="44688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responsibility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emotions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feelings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1686892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work together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safe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heal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0246984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support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9171604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A90A4A3-8C0D-4EEC-991B-851777E0BC2A}"/>
              </a:ext>
            </a:extLst>
          </p:cNvPr>
          <p:cNvSpPr txBox="1"/>
          <p:nvPr/>
        </p:nvSpPr>
        <p:spPr>
          <a:xfrm>
            <a:off x="106045" y="2468880"/>
            <a:ext cx="24314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Year 1</a:t>
            </a:r>
          </a:p>
        </p:txBody>
      </p:sp>
    </p:spTree>
    <p:extLst>
      <p:ext uri="{BB962C8B-B14F-4D97-AF65-F5344CB8AC3E}">
        <p14:creationId xmlns:p14="http://schemas.microsoft.com/office/powerpoint/2010/main" val="2503248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10 Books That Celebrate Our Many Differences">
            <a:extLst>
              <a:ext uri="{FF2B5EF4-FFF2-40B4-BE49-F238E27FC236}">
                <a16:creationId xmlns:a16="http://schemas.microsoft.com/office/drawing/2014/main" id="{7306F1D3-DCC0-42A9-9F2F-C613175B9C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" y="318453"/>
            <a:ext cx="3470140" cy="2018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3C081DC-3274-44B2-A7CE-E09196D36E08}"/>
              </a:ext>
            </a:extLst>
          </p:cNvPr>
          <p:cNvSpPr txBox="1"/>
          <p:nvPr/>
        </p:nvSpPr>
        <p:spPr>
          <a:xfrm>
            <a:off x="3733030" y="318453"/>
            <a:ext cx="7325495" cy="5786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/>
              <a:t>Valuing Difference:</a:t>
            </a:r>
          </a:p>
          <a:p>
            <a:r>
              <a:rPr lang="en-GB" dirty="0"/>
              <a:t>Autumn term 2</a:t>
            </a:r>
          </a:p>
          <a:p>
            <a:r>
              <a:rPr lang="en-GB" dirty="0"/>
              <a:t>This term your child will be covering the following objectives in PSHE.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sz="14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Children will be taught to: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the differences and similarities between people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Empathise with those who are different from them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Begin to appreciate the positive aspects of these differences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Explain the difference between unkindness, teasing and bullying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that bullying is usually quite rare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Explain some of their school rules and how those rules help to keep everybody safe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some of the people who are special to them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and name some of the qualities that make a person special to them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and explain what is fair and unfair, kind and unkind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Suggest ways they can show kindness to others. </a:t>
            </a:r>
          </a:p>
          <a:p>
            <a:endParaRPr lang="en-GB" sz="1400" b="1" dirty="0">
              <a:solidFill>
                <a:srgbClr val="FF0000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r>
              <a:rPr lang="en-GB" sz="14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Examples of agreed vocabulary word choices used in this topic: </a:t>
            </a:r>
          </a:p>
          <a:p>
            <a:endParaRPr lang="en-GB" sz="1400" b="1" dirty="0">
              <a:solidFill>
                <a:srgbClr val="FF0000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0000"/>
              </a:solidFill>
              <a:latin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0000"/>
              </a:solidFill>
              <a:latin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BB34C35-D5DD-47CE-BF21-4706EE99B8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788250"/>
              </p:ext>
            </p:extLst>
          </p:nvPr>
        </p:nvGraphicFramePr>
        <p:xfrm>
          <a:off x="4095749" y="5114449"/>
          <a:ext cx="6850381" cy="1289050"/>
        </p:xfrm>
        <a:graphic>
          <a:graphicData uri="http://schemas.openxmlformats.org/drawingml/2006/table">
            <a:tbl>
              <a:tblPr/>
              <a:tblGrid>
                <a:gridCol w="1425079">
                  <a:extLst>
                    <a:ext uri="{9D8B030D-6E8A-4147-A177-3AD203B41FA5}">
                      <a16:colId xmlns:a16="http://schemas.microsoft.com/office/drawing/2014/main" val="2158782425"/>
                    </a:ext>
                  </a:extLst>
                </a:gridCol>
                <a:gridCol w="1550086">
                  <a:extLst>
                    <a:ext uri="{9D8B030D-6E8A-4147-A177-3AD203B41FA5}">
                      <a16:colId xmlns:a16="http://schemas.microsoft.com/office/drawing/2014/main" val="3727770107"/>
                    </a:ext>
                  </a:extLst>
                </a:gridCol>
                <a:gridCol w="750042">
                  <a:extLst>
                    <a:ext uri="{9D8B030D-6E8A-4147-A177-3AD203B41FA5}">
                      <a16:colId xmlns:a16="http://schemas.microsoft.com/office/drawing/2014/main" val="275175349"/>
                    </a:ext>
                  </a:extLst>
                </a:gridCol>
                <a:gridCol w="1925107">
                  <a:extLst>
                    <a:ext uri="{9D8B030D-6E8A-4147-A177-3AD203B41FA5}">
                      <a16:colId xmlns:a16="http://schemas.microsoft.com/office/drawing/2014/main" val="2156096727"/>
                    </a:ext>
                  </a:extLst>
                </a:gridCol>
                <a:gridCol w="1200067">
                  <a:extLst>
                    <a:ext uri="{9D8B030D-6E8A-4147-A177-3AD203B41FA5}">
                      <a16:colId xmlns:a16="http://schemas.microsoft.com/office/drawing/2014/main" val="2978929030"/>
                    </a:ext>
                  </a:extLst>
                </a:gridCol>
              </a:tblGrid>
              <a:tr h="1841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same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unkind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rules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special people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fair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8592073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different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unkindness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safe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qualities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unfair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544411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difference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tease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fair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feelings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kind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4372115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respect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teasing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unkind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8040600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bully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bullying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1007597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bullying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5573093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behaviour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2900035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B3C7E4B-2C2C-4D3F-9E0C-9B2BDB17A2A2}"/>
              </a:ext>
            </a:extLst>
          </p:cNvPr>
          <p:cNvSpPr txBox="1"/>
          <p:nvPr/>
        </p:nvSpPr>
        <p:spPr>
          <a:xfrm>
            <a:off x="262890" y="2347119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1</a:t>
            </a:r>
          </a:p>
        </p:txBody>
      </p:sp>
    </p:spTree>
    <p:extLst>
      <p:ext uri="{BB962C8B-B14F-4D97-AF65-F5344CB8AC3E}">
        <p14:creationId xmlns:p14="http://schemas.microsoft.com/office/powerpoint/2010/main" val="3162674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eeping Safe - Personal Safety PowerPoint with important theme of keeping  safe for primary teaching | Teach KS1 &amp; KS2 children how to keep safe in  dangerous places and use PowerPoint to">
            <a:extLst>
              <a:ext uri="{FF2B5EF4-FFF2-40B4-BE49-F238E27FC236}">
                <a16:creationId xmlns:a16="http://schemas.microsoft.com/office/drawing/2014/main" id="{1E2A6BFF-1988-449D-8AFD-3795E3AF69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30"/>
          <a:stretch/>
        </p:blipFill>
        <p:spPr bwMode="auto">
          <a:xfrm>
            <a:off x="227649" y="483235"/>
            <a:ext cx="2515552" cy="203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nternet Safety - Sacred Heart R.C. Primary School">
            <a:extLst>
              <a:ext uri="{FF2B5EF4-FFF2-40B4-BE49-F238E27FC236}">
                <a16:creationId xmlns:a16="http://schemas.microsoft.com/office/drawing/2014/main" id="{2D48B105-107D-4CB5-AD39-E2BBD09275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8" y="3429000"/>
            <a:ext cx="1800225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2DED863-73D0-49C9-950B-FBD9625DC4CC}"/>
              </a:ext>
            </a:extLst>
          </p:cNvPr>
          <p:cNvSpPr txBox="1"/>
          <p:nvPr/>
        </p:nvSpPr>
        <p:spPr>
          <a:xfrm>
            <a:off x="2743201" y="93643"/>
            <a:ext cx="8705851" cy="58785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/>
              <a:t>Keeping Myself Safe:</a:t>
            </a:r>
          </a:p>
          <a:p>
            <a:r>
              <a:rPr lang="en-GB" dirty="0"/>
              <a:t>Spring term 1</a:t>
            </a:r>
          </a:p>
          <a:p>
            <a:r>
              <a:rPr lang="en-GB" dirty="0"/>
              <a:t>This term your child will be covering the following objectives in PSHE.</a:t>
            </a: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Children will be able to: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Understand that the body gets energy from food, water and air (oxygen)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Recognise that exercise and sleep are important parts of a healthy lifestyle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Recognise the importance of sleep in maintaining a healthy, balanced lifestyle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Identify simple bedtime routines that promote healthy sleep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Recognise emotions and physical feelings associated with feeling unsafe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Identify people who can help them when they feel unsafe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Recognise the range of feelings that are associated with loss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Understand that medicines can sometimes make people feel better when they’re ill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Explain simple issues of safety and responsibility about medicines and their use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Understand and learn the PANTS rules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Name and know which parts should be private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Explain the difference between appropriate and inappropriate touch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Understand that they have the right to say “no” to unwanted touch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Start thinking about who they trust and who they can ask for help.</a:t>
            </a:r>
            <a:endParaRPr lang="en-GB" sz="1200" dirty="0"/>
          </a:p>
          <a:p>
            <a:endParaRPr lang="en-GB" sz="1200" dirty="0"/>
          </a:p>
          <a:p>
            <a:r>
              <a:rPr lang="en-GB" sz="14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Examples of agreed vocabulary word choices used in this topic: </a:t>
            </a:r>
          </a:p>
          <a:p>
            <a:endParaRPr lang="en-GB" sz="14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6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600" b="1" dirty="0">
              <a:solidFill>
                <a:srgbClr val="00B05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A29A90-A465-4573-A740-9F858D8D55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1222768"/>
              </p:ext>
            </p:extLst>
          </p:nvPr>
        </p:nvGraphicFramePr>
        <p:xfrm>
          <a:off x="2743201" y="4162425"/>
          <a:ext cx="8954452" cy="2609850"/>
        </p:xfrm>
        <a:graphic>
          <a:graphicData uri="http://schemas.openxmlformats.org/drawingml/2006/table">
            <a:tbl>
              <a:tblPr/>
              <a:tblGrid>
                <a:gridCol w="1581698">
                  <a:extLst>
                    <a:ext uri="{9D8B030D-6E8A-4147-A177-3AD203B41FA5}">
                      <a16:colId xmlns:a16="http://schemas.microsoft.com/office/drawing/2014/main" val="3946988176"/>
                    </a:ext>
                  </a:extLst>
                </a:gridCol>
                <a:gridCol w="1377608">
                  <a:extLst>
                    <a:ext uri="{9D8B030D-6E8A-4147-A177-3AD203B41FA5}">
                      <a16:colId xmlns:a16="http://schemas.microsoft.com/office/drawing/2014/main" val="3509717406"/>
                    </a:ext>
                  </a:extLst>
                </a:gridCol>
                <a:gridCol w="1760277">
                  <a:extLst>
                    <a:ext uri="{9D8B030D-6E8A-4147-A177-3AD203B41FA5}">
                      <a16:colId xmlns:a16="http://schemas.microsoft.com/office/drawing/2014/main" val="728451774"/>
                    </a:ext>
                  </a:extLst>
                </a:gridCol>
                <a:gridCol w="1224540">
                  <a:extLst>
                    <a:ext uri="{9D8B030D-6E8A-4147-A177-3AD203B41FA5}">
                      <a16:colId xmlns:a16="http://schemas.microsoft.com/office/drawing/2014/main" val="819398854"/>
                    </a:ext>
                  </a:extLst>
                </a:gridCol>
                <a:gridCol w="1862322">
                  <a:extLst>
                    <a:ext uri="{9D8B030D-6E8A-4147-A177-3AD203B41FA5}">
                      <a16:colId xmlns:a16="http://schemas.microsoft.com/office/drawing/2014/main" val="2903984511"/>
                    </a:ext>
                  </a:extLst>
                </a:gridCol>
                <a:gridCol w="1148007">
                  <a:extLst>
                    <a:ext uri="{9D8B030D-6E8A-4147-A177-3AD203B41FA5}">
                      <a16:colId xmlns:a16="http://schemas.microsoft.com/office/drawing/2014/main" val="652557460"/>
                    </a:ext>
                  </a:extLst>
                </a:gridCol>
              </a:tblGrid>
              <a:tr h="142155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energy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sleep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feelings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feelings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medicne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private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9793445"/>
                  </a:ext>
                </a:extLst>
              </a:tr>
              <a:tr h="142155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food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rest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worried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emotions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safe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trust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5560351"/>
                  </a:ext>
                </a:extLst>
              </a:tr>
              <a:tr h="142155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water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grow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nervous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loss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harmful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privates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7415835"/>
                  </a:ext>
                </a:extLst>
              </a:tr>
              <a:tr h="142155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air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tired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scared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lost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responsibility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2900181"/>
                  </a:ext>
                </a:extLst>
              </a:tr>
              <a:tr h="142155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oxygen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support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0217809"/>
                  </a:ext>
                </a:extLst>
              </a:tr>
              <a:tr h="142155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exercise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unsafe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0969249"/>
                  </a:ext>
                </a:extLst>
              </a:tr>
              <a:tr h="142155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sleep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0978953"/>
                  </a:ext>
                </a:extLst>
              </a:tr>
              <a:tr h="142155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healthy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4778307"/>
                  </a:ext>
                </a:extLst>
              </a:tr>
              <a:tr h="142155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dairy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2551215"/>
                  </a:ext>
                </a:extLst>
              </a:tr>
              <a:tr h="142155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fruit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2693551"/>
                  </a:ext>
                </a:extLst>
              </a:tr>
              <a:tr h="142155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vegetables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4261448"/>
                  </a:ext>
                </a:extLst>
              </a:tr>
              <a:tr h="142155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sugar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5765487"/>
                  </a:ext>
                </a:extLst>
              </a:tr>
              <a:tr h="142155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salt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6163894"/>
                  </a:ext>
                </a:extLst>
              </a:tr>
              <a:tr h="142155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cereal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0902644"/>
                  </a:ext>
                </a:extLst>
              </a:tr>
              <a:tr h="142155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meat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90779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E53F41B0-C60A-49A3-B5DA-D9F53826A6B5}"/>
              </a:ext>
            </a:extLst>
          </p:cNvPr>
          <p:cNvSpPr txBox="1"/>
          <p:nvPr/>
        </p:nvSpPr>
        <p:spPr>
          <a:xfrm>
            <a:off x="374333" y="2663577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1</a:t>
            </a:r>
          </a:p>
        </p:txBody>
      </p:sp>
    </p:spTree>
    <p:extLst>
      <p:ext uri="{BB962C8B-B14F-4D97-AF65-F5344CB8AC3E}">
        <p14:creationId xmlns:p14="http://schemas.microsoft.com/office/powerpoint/2010/main" val="20416083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hildren's Rights and Responsibilities | Get involved with English">
            <a:extLst>
              <a:ext uri="{FF2B5EF4-FFF2-40B4-BE49-F238E27FC236}">
                <a16:creationId xmlns:a16="http://schemas.microsoft.com/office/drawing/2014/main" id="{F12C6AE6-B6CC-408F-9B8A-89A938CC00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73"/>
          <a:stretch/>
        </p:blipFill>
        <p:spPr bwMode="auto">
          <a:xfrm>
            <a:off x="103188" y="161925"/>
            <a:ext cx="2995612" cy="2367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8B0127E-C126-42B6-A22E-B3B94ACEFF0C}"/>
              </a:ext>
            </a:extLst>
          </p:cNvPr>
          <p:cNvSpPr txBox="1"/>
          <p:nvPr/>
        </p:nvSpPr>
        <p:spPr>
          <a:xfrm>
            <a:off x="3362960" y="436880"/>
            <a:ext cx="760984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Rights and Responsibilities:</a:t>
            </a:r>
          </a:p>
          <a:p>
            <a:r>
              <a:rPr lang="en-GB" dirty="0"/>
              <a:t>Spring term 2:</a:t>
            </a:r>
          </a:p>
          <a:p>
            <a:r>
              <a:rPr lang="en-GB" dirty="0"/>
              <a:t>This term how child will be covering the following objectives in PSHE.</a:t>
            </a:r>
          </a:p>
          <a:p>
            <a:r>
              <a:rPr lang="en-GB" sz="14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Children will be taught to: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the importance of regular hygiene routines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Sequence personal hygiene routines into a logical order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what they like about the school environment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who cares for and looks after the school environment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Demonstrate responsibility in looking after something (e.g. a class pet or plant)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Explain the importance of looking after things that belong to themselves or to others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Explain where people get money from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List some of the things that money may be spent on in a family home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that different notes and coins have different monetary value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Explain the importance of keeping money safe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safe places to keep money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the concept of 'saving money' (i.e. by keeping it in a safe placed and adding to it).</a:t>
            </a:r>
          </a:p>
          <a:p>
            <a:endParaRPr lang="en-GB" sz="1400" b="1" dirty="0">
              <a:solidFill>
                <a:srgbClr val="0070C0"/>
              </a:solidFill>
              <a:latin typeface="Arial" panose="020B0604020202020204" pitchFamily="34" charset="0"/>
              <a:cs typeface="Calibri" panose="020F0502020204030204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latin typeface="Arial" panose="020B0604020202020204" pitchFamily="34" charset="0"/>
                <a:cs typeface="Calibri" panose="020F0502020204030204" pitchFamily="34" charset="0"/>
              </a:rPr>
              <a:t>Examples of agreed vocabulary choices this half term: </a:t>
            </a:r>
          </a:p>
          <a:p>
            <a:endParaRPr lang="en-GB" sz="1400" dirty="0"/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BBA5573-D082-4710-AA07-8341B6125D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2723594"/>
              </p:ext>
            </p:extLst>
          </p:nvPr>
        </p:nvGraphicFramePr>
        <p:xfrm>
          <a:off x="3362960" y="4801870"/>
          <a:ext cx="7609839" cy="1913890"/>
        </p:xfrm>
        <a:graphic>
          <a:graphicData uri="http://schemas.openxmlformats.org/drawingml/2006/table">
            <a:tbl>
              <a:tblPr/>
              <a:tblGrid>
                <a:gridCol w="1013144">
                  <a:extLst>
                    <a:ext uri="{9D8B030D-6E8A-4147-A177-3AD203B41FA5}">
                      <a16:colId xmlns:a16="http://schemas.microsoft.com/office/drawing/2014/main" val="1646941210"/>
                    </a:ext>
                  </a:extLst>
                </a:gridCol>
                <a:gridCol w="1553488">
                  <a:extLst>
                    <a:ext uri="{9D8B030D-6E8A-4147-A177-3AD203B41FA5}">
                      <a16:colId xmlns:a16="http://schemas.microsoft.com/office/drawing/2014/main" val="3620888042"/>
                    </a:ext>
                  </a:extLst>
                </a:gridCol>
                <a:gridCol w="1643545">
                  <a:extLst>
                    <a:ext uri="{9D8B030D-6E8A-4147-A177-3AD203B41FA5}">
                      <a16:colId xmlns:a16="http://schemas.microsoft.com/office/drawing/2014/main" val="4060389783"/>
                    </a:ext>
                  </a:extLst>
                </a:gridCol>
                <a:gridCol w="1148230">
                  <a:extLst>
                    <a:ext uri="{9D8B030D-6E8A-4147-A177-3AD203B41FA5}">
                      <a16:colId xmlns:a16="http://schemas.microsoft.com/office/drawing/2014/main" val="734979822"/>
                    </a:ext>
                  </a:extLst>
                </a:gridCol>
                <a:gridCol w="900573">
                  <a:extLst>
                    <a:ext uri="{9D8B030D-6E8A-4147-A177-3AD203B41FA5}">
                      <a16:colId xmlns:a16="http://schemas.microsoft.com/office/drawing/2014/main" val="3676596059"/>
                    </a:ext>
                  </a:extLst>
                </a:gridCol>
                <a:gridCol w="1350859">
                  <a:extLst>
                    <a:ext uri="{9D8B030D-6E8A-4147-A177-3AD203B41FA5}">
                      <a16:colId xmlns:a16="http://schemas.microsoft.com/office/drawing/2014/main" val="3932770033"/>
                    </a:ext>
                  </a:extLst>
                </a:gridCol>
              </a:tblGrid>
              <a:tr h="161983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hygiene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environment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needs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money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money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first aid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4688665"/>
                  </a:ext>
                </a:extLst>
              </a:tr>
              <a:tr h="161983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routine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responsibilty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responsible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cost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bank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risk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7617567"/>
                  </a:ext>
                </a:extLst>
              </a:tr>
              <a:tr h="161983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clean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responsibilty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bills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coin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accident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3341130"/>
                  </a:ext>
                </a:extLst>
              </a:tr>
              <a:tr h="161983"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rules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spending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note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danger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7794083"/>
                  </a:ext>
                </a:extLst>
              </a:tr>
              <a:tr h="161983"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afford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worth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hazard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4859081"/>
                  </a:ext>
                </a:extLst>
              </a:tr>
              <a:tr h="161983"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saving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kettle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63399355"/>
                  </a:ext>
                </a:extLst>
              </a:tr>
              <a:tr h="161983"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safe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safe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883154"/>
                  </a:ext>
                </a:extLst>
              </a:tr>
              <a:tr h="161983"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burn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767682"/>
                  </a:ext>
                </a:extLst>
              </a:tr>
              <a:tr h="161983"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scald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7838174"/>
                  </a:ext>
                </a:extLst>
              </a:tr>
              <a:tr h="161983"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accident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6345553"/>
                  </a:ext>
                </a:extLst>
              </a:tr>
              <a:tr h="161983"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</a:rPr>
                        <a:t>emergency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16145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C4DFB0D1-CB7C-445A-92A0-43AF32489341}"/>
              </a:ext>
            </a:extLst>
          </p:cNvPr>
          <p:cNvSpPr txBox="1"/>
          <p:nvPr/>
        </p:nvSpPr>
        <p:spPr>
          <a:xfrm>
            <a:off x="314008" y="2730013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1</a:t>
            </a:r>
          </a:p>
        </p:txBody>
      </p:sp>
    </p:spTree>
    <p:extLst>
      <p:ext uri="{BB962C8B-B14F-4D97-AF65-F5344CB8AC3E}">
        <p14:creationId xmlns:p14="http://schemas.microsoft.com/office/powerpoint/2010/main" val="1221332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cientists know how to raise happy, successful kids since 1964">
            <a:extLst>
              <a:ext uri="{FF2B5EF4-FFF2-40B4-BE49-F238E27FC236}">
                <a16:creationId xmlns:a16="http://schemas.microsoft.com/office/drawing/2014/main" id="{7BFAD720-1B83-4B42-A38F-EE4FC44C08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43" y="182563"/>
            <a:ext cx="3000057" cy="2133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D661A2C-E23F-4249-8446-32977FB2C723}"/>
              </a:ext>
            </a:extLst>
          </p:cNvPr>
          <p:cNvSpPr txBox="1"/>
          <p:nvPr/>
        </p:nvSpPr>
        <p:spPr>
          <a:xfrm>
            <a:off x="3251200" y="182563"/>
            <a:ext cx="7275829" cy="63094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/>
              <a:t>Being My Best:</a:t>
            </a:r>
          </a:p>
          <a:p>
            <a:r>
              <a:rPr lang="en-GB" dirty="0"/>
              <a:t>Summer 1:</a:t>
            </a:r>
          </a:p>
          <a:p>
            <a:r>
              <a:rPr lang="en-GB" dirty="0"/>
              <a:t>This term how child will be covering the following objectives in PSHE.</a:t>
            </a:r>
          </a:p>
          <a:p>
            <a:r>
              <a:rPr lang="en-GB" sz="1400" b="1" dirty="0">
                <a:solidFill>
                  <a:srgbClr val="FFC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Children will be taught to: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C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the importance of fruit and vegetables in their daily diet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C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Know that eating at least five portions of vegetables and fruit a day helps to maintain health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C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that they may have different tastes in food to others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C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Select foods from the Eatwell Guide (formerly Eatwell Plate) in order to make a healthy lunch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C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which foods we need to eat more of and which we need to eat less of to be healthy.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C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how diseases can spread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C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and use simple strategies for preventing the spread of diseases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C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that learning a new skill requires practice and the opportunity to fail, safely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C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the learning line's use as a simple tool to describe the learning process, including overcoming challenges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C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Demonstrate attentive listening skills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C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Suggest simple strategies for resolving conflict situations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C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Give and receive positive feedback, and experience how this makes them feel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C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how a person's behaviour (including their own) can affect other people.</a:t>
            </a:r>
          </a:p>
          <a:p>
            <a:r>
              <a:rPr lang="en-GB" sz="1400" b="1" dirty="0">
                <a:solidFill>
                  <a:srgbClr val="FFC000"/>
                </a:solidFill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Examples of agreed vocabulary choices this half term:</a:t>
            </a:r>
          </a:p>
          <a:p>
            <a:r>
              <a:rPr lang="en-GB" sz="1400" b="1" dirty="0">
                <a:solidFill>
                  <a:srgbClr val="FFC000"/>
                </a:solidFill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1400" b="1" dirty="0">
              <a:solidFill>
                <a:srgbClr val="FFC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C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C000"/>
              </a:solidFill>
              <a:latin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3C59DD2-F22F-4600-94A9-B3D705BBEA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1316518"/>
              </p:ext>
            </p:extLst>
          </p:nvPr>
        </p:nvGraphicFramePr>
        <p:xfrm>
          <a:off x="3251200" y="5276373"/>
          <a:ext cx="8465822" cy="1399064"/>
        </p:xfrm>
        <a:graphic>
          <a:graphicData uri="http://schemas.openxmlformats.org/drawingml/2006/table">
            <a:tbl>
              <a:tblPr/>
              <a:tblGrid>
                <a:gridCol w="1388574">
                  <a:extLst>
                    <a:ext uri="{9D8B030D-6E8A-4147-A177-3AD203B41FA5}">
                      <a16:colId xmlns:a16="http://schemas.microsoft.com/office/drawing/2014/main" val="425159991"/>
                    </a:ext>
                  </a:extLst>
                </a:gridCol>
                <a:gridCol w="1321385">
                  <a:extLst>
                    <a:ext uri="{9D8B030D-6E8A-4147-A177-3AD203B41FA5}">
                      <a16:colId xmlns:a16="http://schemas.microsoft.com/office/drawing/2014/main" val="2471193924"/>
                    </a:ext>
                  </a:extLst>
                </a:gridCol>
                <a:gridCol w="1007836">
                  <a:extLst>
                    <a:ext uri="{9D8B030D-6E8A-4147-A177-3AD203B41FA5}">
                      <a16:colId xmlns:a16="http://schemas.microsoft.com/office/drawing/2014/main" val="3294928826"/>
                    </a:ext>
                  </a:extLst>
                </a:gridCol>
                <a:gridCol w="1769312">
                  <a:extLst>
                    <a:ext uri="{9D8B030D-6E8A-4147-A177-3AD203B41FA5}">
                      <a16:colId xmlns:a16="http://schemas.microsoft.com/office/drawing/2014/main" val="1575465736"/>
                    </a:ext>
                  </a:extLst>
                </a:gridCol>
                <a:gridCol w="1276592">
                  <a:extLst>
                    <a:ext uri="{9D8B030D-6E8A-4147-A177-3AD203B41FA5}">
                      <a16:colId xmlns:a16="http://schemas.microsoft.com/office/drawing/2014/main" val="2426637493"/>
                    </a:ext>
                  </a:extLst>
                </a:gridCol>
                <a:gridCol w="1702123">
                  <a:extLst>
                    <a:ext uri="{9D8B030D-6E8A-4147-A177-3AD203B41FA5}">
                      <a16:colId xmlns:a16="http://schemas.microsoft.com/office/drawing/2014/main" val="3449776043"/>
                    </a:ext>
                  </a:extLst>
                </a:gridCol>
              </a:tblGrid>
              <a:tr h="174883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starchy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healthy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germs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learning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praise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behaviour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70204378"/>
                  </a:ext>
                </a:extLst>
              </a:tr>
              <a:tr h="174883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dairy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fruit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disease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practice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support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consequences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891688"/>
                  </a:ext>
                </a:extLst>
              </a:tr>
              <a:tr h="174883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protein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vegetables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hygiene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make mistakes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feedback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special person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2102219"/>
                  </a:ext>
                </a:extLst>
              </a:tr>
              <a:tr h="174883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fruit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dairy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spread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confidence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encourage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promise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1962781"/>
                  </a:ext>
                </a:extLst>
              </a:tr>
              <a:tr h="174883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vegetables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meat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achievement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feelings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2909401"/>
                  </a:ext>
                </a:extLst>
              </a:tr>
              <a:tr h="174883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vitamins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sugar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6204762"/>
                  </a:ext>
                </a:extLst>
              </a:tr>
              <a:tr h="174883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portion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salt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9452387"/>
                  </a:ext>
                </a:extLst>
              </a:tr>
              <a:tr h="174883"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cereal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56904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F53FDA3E-316C-4F34-B925-6C22E7AC0573}"/>
              </a:ext>
            </a:extLst>
          </p:cNvPr>
          <p:cNvSpPr txBox="1"/>
          <p:nvPr/>
        </p:nvSpPr>
        <p:spPr>
          <a:xfrm>
            <a:off x="408623" y="2360136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1</a:t>
            </a:r>
          </a:p>
        </p:txBody>
      </p:sp>
    </p:spTree>
    <p:extLst>
      <p:ext uri="{BB962C8B-B14F-4D97-AF65-F5344CB8AC3E}">
        <p14:creationId xmlns:p14="http://schemas.microsoft.com/office/powerpoint/2010/main" val="3921711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Long-term studies track how autism changes with age | Spectrum | Autism  Research News">
            <a:extLst>
              <a:ext uri="{FF2B5EF4-FFF2-40B4-BE49-F238E27FC236}">
                <a16:creationId xmlns:a16="http://schemas.microsoft.com/office/drawing/2014/main" id="{49E8BAAF-FC6E-40B7-AA0E-20D43547AF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303848"/>
            <a:ext cx="2171700" cy="210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9BE31B-266B-495E-9CEA-B4A316ED4AF7}"/>
              </a:ext>
            </a:extLst>
          </p:cNvPr>
          <p:cNvSpPr txBox="1"/>
          <p:nvPr/>
        </p:nvSpPr>
        <p:spPr>
          <a:xfrm>
            <a:off x="2590799" y="303848"/>
            <a:ext cx="8982075" cy="56630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/>
              <a:t>Growing and Changing:</a:t>
            </a:r>
          </a:p>
          <a:p>
            <a:r>
              <a:rPr lang="en-GB" dirty="0"/>
              <a:t>Summer 2:</a:t>
            </a:r>
          </a:p>
          <a:p>
            <a:r>
              <a:rPr lang="en-GB" dirty="0"/>
              <a:t>This term how child will be covering the following objectives in PSHE.</a:t>
            </a:r>
          </a:p>
          <a:p>
            <a:r>
              <a:rPr lang="en-GB" sz="14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Children will be taught to: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Name major internal body parts (heart, lungs, blood, stomach, intestines, brain)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and explain the simple bodily processes associated with them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some of the tasks required to look after a baby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Explain how to meet the basic needs of a baby, for example, eye contact, cuddling, washing, changing, feeding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things they could do as a baby, a toddler and can do now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the people who help/helped them at those different stages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Explain the difference between teasing and bullying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Give examples of what they can do if they experience or witness bullying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Say who they could get help from in a bullying situation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Explain the difference between a secret and a nice surprise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situations as being secrets or surprises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who they can talk to if they feel uncomfortable about any secret they are told, or told to keep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parts of the body that are private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Describe ways in which private parts can be kept private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people they can talk to about their private parts.</a:t>
            </a:r>
          </a:p>
          <a:p>
            <a:r>
              <a:rPr lang="en-GB" sz="1400" b="1" dirty="0">
                <a:solidFill>
                  <a:srgbClr val="FF3399"/>
                </a:solidFill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Examples of agreed vocabulary choices this half term: </a:t>
            </a:r>
          </a:p>
          <a:p>
            <a:endParaRPr lang="en-GB" sz="1400" b="1" dirty="0">
              <a:solidFill>
                <a:srgbClr val="FF3399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99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99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6B9CB9C-F643-4633-A5A1-819094D174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3692362"/>
              </p:ext>
            </p:extLst>
          </p:nvPr>
        </p:nvGraphicFramePr>
        <p:xfrm>
          <a:off x="2662236" y="5019675"/>
          <a:ext cx="8567104" cy="16573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40938">
                  <a:extLst>
                    <a:ext uri="{9D8B030D-6E8A-4147-A177-3AD203B41FA5}">
                      <a16:colId xmlns:a16="http://schemas.microsoft.com/office/drawing/2014/main" val="708074657"/>
                    </a:ext>
                  </a:extLst>
                </a:gridCol>
                <a:gridCol w="1266441">
                  <a:extLst>
                    <a:ext uri="{9D8B030D-6E8A-4147-A177-3AD203B41FA5}">
                      <a16:colId xmlns:a16="http://schemas.microsoft.com/office/drawing/2014/main" val="1251776643"/>
                    </a:ext>
                  </a:extLst>
                </a:gridCol>
                <a:gridCol w="1191945">
                  <a:extLst>
                    <a:ext uri="{9D8B030D-6E8A-4147-A177-3AD203B41FA5}">
                      <a16:colId xmlns:a16="http://schemas.microsoft.com/office/drawing/2014/main" val="3328867997"/>
                    </a:ext>
                  </a:extLst>
                </a:gridCol>
                <a:gridCol w="1614092">
                  <a:extLst>
                    <a:ext uri="{9D8B030D-6E8A-4147-A177-3AD203B41FA5}">
                      <a16:colId xmlns:a16="http://schemas.microsoft.com/office/drawing/2014/main" val="2894385232"/>
                    </a:ext>
                  </a:extLst>
                </a:gridCol>
                <a:gridCol w="1961743">
                  <a:extLst>
                    <a:ext uri="{9D8B030D-6E8A-4147-A177-3AD203B41FA5}">
                      <a16:colId xmlns:a16="http://schemas.microsoft.com/office/drawing/2014/main" val="159086925"/>
                    </a:ext>
                  </a:extLst>
                </a:gridCol>
                <a:gridCol w="1191945">
                  <a:extLst>
                    <a:ext uri="{9D8B030D-6E8A-4147-A177-3AD203B41FA5}">
                      <a16:colId xmlns:a16="http://schemas.microsoft.com/office/drawing/2014/main" val="3684423411"/>
                    </a:ext>
                  </a:extLst>
                </a:gridCol>
              </a:tblGrid>
              <a:tr h="1841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organ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caring 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change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unkind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surprise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privates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49800488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heart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love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growing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unkindness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secret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private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885828807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lungs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attention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tease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uncomfortable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penis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1449770466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intestines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teasing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vagina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554909014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brain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bully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hygiene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1446196268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stomach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bullying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4132229958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oxygen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witness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900552429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digested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experience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205608707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solidFill>
                            <a:srgbClr val="FF33CC"/>
                          </a:solidFill>
                          <a:effectLst/>
                        </a:rPr>
                        <a:t>getting help</a:t>
                      </a:r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rgbClr val="FF33CC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358799818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79E36B1-915D-4998-86DB-E25A4479E4B5}"/>
              </a:ext>
            </a:extLst>
          </p:cNvPr>
          <p:cNvSpPr txBox="1"/>
          <p:nvPr/>
        </p:nvSpPr>
        <p:spPr>
          <a:xfrm>
            <a:off x="285750" y="2477096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1</a:t>
            </a:r>
          </a:p>
        </p:txBody>
      </p:sp>
    </p:spTree>
    <p:extLst>
      <p:ext uri="{BB962C8B-B14F-4D97-AF65-F5344CB8AC3E}">
        <p14:creationId xmlns:p14="http://schemas.microsoft.com/office/powerpoint/2010/main" val="21033126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1321</Words>
  <Application>Microsoft Office PowerPoint</Application>
  <PresentationFormat>Widescreen</PresentationFormat>
  <Paragraphs>312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Angela Cook</dc:creator>
  <cp:lastModifiedBy>Angela Cook</cp:lastModifiedBy>
  <cp:revision>7</cp:revision>
  <cp:lastPrinted>2021-05-19T08:16:48Z</cp:lastPrinted>
  <dcterms:created xsi:type="dcterms:W3CDTF">2021-05-17T10:07:57Z</dcterms:created>
  <dcterms:modified xsi:type="dcterms:W3CDTF">2021-05-19T08:16:56Z</dcterms:modified>
</cp:coreProperties>
</file>