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24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6B748-CF44-4861-96F1-FA2145407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7FB15-7819-420D-B1D1-6800B5123E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E629C-0D46-4C98-832A-B0563EE0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C1F0E-C565-432E-B6D4-396C16A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D9A90-D649-4365-BA35-F6C67C8A3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1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02B9-2CB0-4FCA-800F-20EF2C640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3B533-4024-42EF-8FB1-40607C1ED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91E-1AD0-41F7-8E5F-ACFF1230D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4B3C6-D316-4AE9-AAD6-0FC697900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FA2-5669-41FB-8126-47242D7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70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08AA9-19B1-4447-84B0-88D730373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6E6C-4565-4D48-8A0A-7C8179FE9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08131-B384-47BC-8A9F-219CA43D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547F-2D2D-4359-A318-0A443738C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6FD30-0F74-4089-A758-A235A3F04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15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3CF-660F-4257-8818-7270954C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EF930-8F90-4599-AD08-82887EDF35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21549-5B0C-4CCE-A16F-4B845FED7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A7CD59-D1C6-4200-9F0A-F61067AC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3F5DAE-AC42-4314-A197-615FBA3BD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6FF69B-7F89-492E-918A-2C61ABFA5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3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9B58A-376B-457E-A534-845C5429F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A0695-F533-4B56-BED1-6EFCE453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E3069-A68D-4DF0-9FAC-6D56CF341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05254-0CCF-435A-AEBD-F1E12DE45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91CF17-F740-4062-9356-AC6300B0A0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F3A53B-574C-4482-84A5-CDCF25073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F59953-162D-46CE-ABF6-CB9C31AF8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6A570-E852-4591-A590-9536C84EC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9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390D-0166-4DF4-B2F3-2861313A7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E1D37E-DF8B-4C7A-8900-4466C4481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EABC39-4A50-4F99-9D64-DEDF72E7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012A86-7E07-4AB1-8687-AFFA4D966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9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DC024-459A-4011-9D74-32CFF99A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BDD39-D6D2-4BDF-94E1-0A86FF98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DB8E6C-2DDE-400B-9EFB-37BD25AD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8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CAB2-0BD4-47EB-83E9-2F58790FE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E9A4C-6E93-4781-8F2B-EEF0DF50D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51B79-2C01-4881-8840-4B9E05410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18D01-47A7-4199-93A7-5F5B554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629B4A-71E5-46BC-81FB-61C469AF5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3438A-39EE-4866-8474-1412379E4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39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6F140-8B1B-4E96-8452-A12C57444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5877D5-36F6-4FBD-8653-66D561904E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60C4D-03A9-4D67-9BC6-7D09A42B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8BFD50-726E-40B5-8B3D-FE0963C18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3E41B0-0E6E-45F2-9756-03A99523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140AF0-E624-4EFE-BAE7-C1F3EB397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8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DC1BA-464C-4245-B8F7-FC2DA42FE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82374A-FB2A-47F2-8A46-040B3F259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A44B3-BC45-4AB2-9B83-1FA7149A1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6356-60F2-48A4-996F-86B05A97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F116-8D2D-4E50-A576-7DA9F86E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25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532D7A-E352-404D-9DCE-5B77907A7C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D5964D-4ED4-4476-8493-B0F3E007B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AFEC-6344-49CA-86F5-AF7392BB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3BB7F-88CB-4933-BAD6-69571F276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DFCD0F-AF1C-4980-99DC-4725C1FE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05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81426-E2D4-4932-BD9C-89B37A46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5D553-9D81-45D7-AA48-5A4A7B95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188D1-B3D8-46D7-B9D9-EF2749416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FDF0-2AD1-48F2-85E1-5C5C2F4D5990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D22A2-B56E-4718-8CD0-437F155D3C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1ACF7-35A1-4194-AE87-05F50C966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55649-D22D-45EA-B420-A40F60B25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4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1.xls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Children Cartoon Images, Download Free Children Cartoon Images png  images, Free ClipArts on Clipart Library">
            <a:extLst>
              <a:ext uri="{FF2B5EF4-FFF2-40B4-BE49-F238E27FC236}">
                <a16:creationId xmlns:a16="http://schemas.microsoft.com/office/drawing/2014/main" id="{453FAA59-AB30-4E4E-83FA-4169FE23A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178753"/>
            <a:ext cx="22669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E6CB72-7043-40F5-BBD9-664637FABA08}"/>
              </a:ext>
            </a:extLst>
          </p:cNvPr>
          <p:cNvSpPr txBox="1"/>
          <p:nvPr/>
        </p:nvSpPr>
        <p:spPr>
          <a:xfrm>
            <a:off x="2372994" y="159703"/>
            <a:ext cx="9209405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 and My Relationships</a:t>
            </a:r>
          </a:p>
          <a:p>
            <a:r>
              <a:rPr lang="en-GB" dirty="0"/>
              <a:t>Autumn term 1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why we have rules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Explore why rules are different for different age groups, in particular for internet-based activities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appropriate rules for a range of settings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Consider the possible consequences of breaking the rules.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some of the feelings someone might have when they lose something important to them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these feelings are normal and a way of dealing with the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and demonstrate cooperation and collaboration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the different skills that people can bring to a group task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how working together in a collaborative manner can help everyone to achieve success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people who they have a special relationship with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strategies for maintaining a positive relationship with their special people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Rehearse and demonstrate simple strategies for resolving given conflict situations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Explain what a dare is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no-one has the right to force them to do a dare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Suggest strategies to use if they are ever made to feel uncomfortable or unsafe by someone asking them to do a dare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Express opinions and listen to those of others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Consider others' points of view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Practise explaining the thinking behind their ideas and opinions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qualities of friendship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reasons why friends sometimes fall out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Rehearse and use, now or in the future, skills for making up again</a:t>
            </a: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Examples of some of the agreed vocabulary choices used within this topic:</a:t>
            </a: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99594-9673-49AD-859B-B4EFF7CC50F4}"/>
              </a:ext>
            </a:extLst>
          </p:cNvPr>
          <p:cNvSpPr txBox="1"/>
          <p:nvPr/>
        </p:nvSpPr>
        <p:spPr>
          <a:xfrm>
            <a:off x="-381000" y="4772025"/>
            <a:ext cx="10883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		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774FE3C-7DA7-41BE-BBDB-805E4674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993" y="5320745"/>
            <a:ext cx="6311900" cy="1117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CC582B4-F68F-4AB0-9757-7C05C09DB79F}"/>
              </a:ext>
            </a:extLst>
          </p:cNvPr>
          <p:cNvSpPr txBox="1"/>
          <p:nvPr/>
        </p:nvSpPr>
        <p:spPr>
          <a:xfrm>
            <a:off x="274320" y="2467690"/>
            <a:ext cx="6286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2503248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 Books That Celebrate Our Many Differences">
            <a:extLst>
              <a:ext uri="{FF2B5EF4-FFF2-40B4-BE49-F238E27FC236}">
                <a16:creationId xmlns:a16="http://schemas.microsoft.com/office/drawing/2014/main" id="{7306F1D3-DCC0-42A9-9F2F-C613175B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" y="318453"/>
            <a:ext cx="3039110" cy="201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C081DC-3274-44B2-A7CE-E09196D36E08}"/>
              </a:ext>
            </a:extLst>
          </p:cNvPr>
          <p:cNvSpPr txBox="1"/>
          <p:nvPr/>
        </p:nvSpPr>
        <p:spPr>
          <a:xfrm>
            <a:off x="3403215" y="318453"/>
            <a:ext cx="7325495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Valuing Difference:</a:t>
            </a:r>
          </a:p>
          <a:p>
            <a:r>
              <a:rPr lang="en-GB" dirty="0"/>
              <a:t>Autumn term 2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there are many different types of family</a:t>
            </a:r>
            <a:endParaRPr lang="en-GB" sz="1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what is meant by 'adoption' 'fostering' and 'same-sex relationships.'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 'community'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Identify the different communities that they belong to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the benefits that come with belonging to a community, in particular the benefit to mental health and wellbeing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Reflect on listening skills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respectful language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of how to challenge another's viewpoint, respectfully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that people living in the UK have different origins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similarities and differences between a diverse range of people from varying national, regional, ethnic and religious backgrounds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Identity some of the qualities that people from a diverse range of backgrounds need in order to get on together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the factors that make people similar to and different from each other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Recognise that repeated name calling is a form of bullying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strategies for dealing with name calling (including talking to a trusted adult)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some of the reasons why different people are bullied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Explore why people have prejudiced views and understand what this is</a:t>
            </a:r>
            <a:endParaRPr lang="en-GB" sz="1200" dirty="0"/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000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63E57734-ECFE-450A-874D-7343F05765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908059"/>
              </p:ext>
            </p:extLst>
          </p:nvPr>
        </p:nvGraphicFramePr>
        <p:xfrm>
          <a:off x="3555615" y="5335588"/>
          <a:ext cx="554990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549925" imgH="1111075" progId="Excel.Sheet.12">
                  <p:embed/>
                </p:oleObj>
              </mc:Choice>
              <mc:Fallback>
                <p:oleObj name="Worksheet" r:id="rId3" imgW="5549925" imgH="11110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55615" y="5335588"/>
                        <a:ext cx="5549900" cy="111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6A57EC7-5A91-4F15-AA29-AE602EDD260D}"/>
              </a:ext>
            </a:extLst>
          </p:cNvPr>
          <p:cNvSpPr txBox="1"/>
          <p:nvPr/>
        </p:nvSpPr>
        <p:spPr>
          <a:xfrm>
            <a:off x="300731" y="2642355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316267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eeping Safe - Personal Safety PowerPoint with important theme of keeping  safe for primary teaching | Teach KS1 &amp; KS2 children how to keep safe in  dangerous places and use PowerPoint to">
            <a:extLst>
              <a:ext uri="{FF2B5EF4-FFF2-40B4-BE49-F238E27FC236}">
                <a16:creationId xmlns:a16="http://schemas.microsoft.com/office/drawing/2014/main" id="{1E2A6BFF-1988-449D-8AFD-3795E3AF69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30"/>
          <a:stretch/>
        </p:blipFill>
        <p:spPr bwMode="auto">
          <a:xfrm>
            <a:off x="227649" y="615315"/>
            <a:ext cx="2515552" cy="20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net Safety - Sacred Heart R.C. Primary School">
            <a:extLst>
              <a:ext uri="{FF2B5EF4-FFF2-40B4-BE49-F238E27FC236}">
                <a16:creationId xmlns:a16="http://schemas.microsoft.com/office/drawing/2014/main" id="{2D48B105-107D-4CB5-AD39-E2BBD092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8" y="342900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DED863-73D0-49C9-950B-FBD9625DC4CC}"/>
              </a:ext>
            </a:extLst>
          </p:cNvPr>
          <p:cNvSpPr txBox="1"/>
          <p:nvPr/>
        </p:nvSpPr>
        <p:spPr>
          <a:xfrm>
            <a:off x="2743201" y="93643"/>
            <a:ext cx="8705851" cy="7786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/>
              <a:t>Keeping Myself Safe:</a:t>
            </a:r>
          </a:p>
          <a:p>
            <a:r>
              <a:rPr lang="en-GB" dirty="0"/>
              <a:t>Spring term 1</a:t>
            </a:r>
          </a:p>
          <a:p>
            <a:r>
              <a:rPr lang="en-GB" sz="1200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Children will be able to:</a:t>
            </a: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situations which are safe or unsafe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people who can help if a situation is unsafe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Suggest strategies for keeping safe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the words danger and risk and explain the difference between the two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Demonstrate strategies for dealing with a risky situation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some key risks from and effects of cigarettes and alcohol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 that most people choose not to smoke cigarettes; (Social Norms message)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Define the word 'drug' and understand that nicotine and alcohol are both drugs.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risk factors in given situations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Suggest ways of reducing or managing those risks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Evaluate the validity of statements relating to online safety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potential risks associated with browsing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Give examples of strategies for safe browsing online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 that our body can often give us a sign when something doesn't feel right; to trust these signs and talk to a trusted adult if this happens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Recognise and describe appropriate behaviour online as well as offline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Identify what constitutes personal information and when it is not appropriate or safe to share this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explain how to get help in a situation where requests for images or information of themselves or others occurs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Demonstrate strategies for assessing risks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and explain decision-making skills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where to get help from when making decisions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Understand that medicines are drugs and suggest ways that they can be helpful or harmful</a:t>
            </a:r>
          </a:p>
          <a:p>
            <a:endParaRPr lang="en-GB" sz="1200" dirty="0"/>
          </a:p>
          <a:p>
            <a:r>
              <a:rPr lang="en-GB" sz="12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word choices used in this topic: </a:t>
            </a: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2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b="1" dirty="0">
              <a:solidFill>
                <a:srgbClr val="00B05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38C8462D-FB59-411B-85A3-2F29707397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027601"/>
              </p:ext>
            </p:extLst>
          </p:nvPr>
        </p:nvGraphicFramePr>
        <p:xfrm>
          <a:off x="2743201" y="5653107"/>
          <a:ext cx="678815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6788064" imgH="1111075" progId="Excel.Sheet.12">
                  <p:embed/>
                </p:oleObj>
              </mc:Choice>
              <mc:Fallback>
                <p:oleObj name="Worksheet" r:id="rId4" imgW="6788064" imgH="11110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3201" y="5653107"/>
                        <a:ext cx="6788150" cy="111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BB5EBAE-71C8-4BBB-A0C0-9695C64A331B}"/>
              </a:ext>
            </a:extLst>
          </p:cNvPr>
          <p:cNvSpPr txBox="1"/>
          <p:nvPr/>
        </p:nvSpPr>
        <p:spPr>
          <a:xfrm>
            <a:off x="227648" y="280736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2041608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ildren's Rights and Responsibilities | Get involved with English">
            <a:extLst>
              <a:ext uri="{FF2B5EF4-FFF2-40B4-BE49-F238E27FC236}">
                <a16:creationId xmlns:a16="http://schemas.microsoft.com/office/drawing/2014/main" id="{F12C6AE6-B6CC-408F-9B8A-89A938CC00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73"/>
          <a:stretch/>
        </p:blipFill>
        <p:spPr bwMode="auto">
          <a:xfrm>
            <a:off x="103188" y="161925"/>
            <a:ext cx="2995612" cy="236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B0127E-C126-42B6-A22E-B3B94ACEFF0C}"/>
              </a:ext>
            </a:extLst>
          </p:cNvPr>
          <p:cNvSpPr txBox="1"/>
          <p:nvPr/>
        </p:nvSpPr>
        <p:spPr>
          <a:xfrm>
            <a:off x="3362960" y="436880"/>
            <a:ext cx="84861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Rights and Responsibilities:</a:t>
            </a:r>
          </a:p>
          <a:p>
            <a:r>
              <a:rPr lang="en-GB" dirty="0"/>
              <a:t>Spring term 2:</a:t>
            </a:r>
          </a:p>
          <a:p>
            <a:r>
              <a:rPr lang="en-GB" dirty="0"/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what a volunteer is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Identify people who are volunteers in the school community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some of the reasons why people volunteer, including mental health and wellbeing benefits to those who volunteer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key people who are responsible for them to stay safe and healthy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ways they can help these people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difference between 'fact' and 'opinion'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how an event can be perceived from different viewpoints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Plan, draft and publish a recount using the appropriate language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what is meant by the environment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Evaluate and explain different methods of looking after the school environment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Devise methods of promoting their priority method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the terms 'income', 'saving' and 'spending'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there are times we can buy items we want and times when we need to save for items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items and services around the home that need to be paid for (e.g. food, furniture, electricity etc.)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that people earn their income through their jobs</a:t>
            </a:r>
            <a:endParaRPr lang="en-GB" sz="1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that the amount people get paid is due to a range of factors (skill, experience, training, responsibility etc.)</a:t>
            </a:r>
          </a:p>
          <a:p>
            <a:endParaRPr lang="en-GB" sz="1200" dirty="0">
              <a:latin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latin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2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0070C0"/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5AA6140-3F04-4B76-B27F-3CFFAAB97C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586777"/>
              </p:ext>
            </p:extLst>
          </p:nvPr>
        </p:nvGraphicFramePr>
        <p:xfrm>
          <a:off x="3524250" y="5380038"/>
          <a:ext cx="42799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279826" imgH="742950" progId="Excel.Sheet.12">
                  <p:embed/>
                </p:oleObj>
              </mc:Choice>
              <mc:Fallback>
                <p:oleObj name="Worksheet" r:id="rId3" imgW="4279826" imgH="74295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24250" y="5380038"/>
                        <a:ext cx="4279900" cy="74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A62CF05-D5C2-40F5-8B98-C49AF25242E3}"/>
              </a:ext>
            </a:extLst>
          </p:cNvPr>
          <p:cNvSpPr txBox="1"/>
          <p:nvPr/>
        </p:nvSpPr>
        <p:spPr>
          <a:xfrm>
            <a:off x="103188" y="2723793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122133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ientists know how to raise happy, successful kids since 1964">
            <a:extLst>
              <a:ext uri="{FF2B5EF4-FFF2-40B4-BE49-F238E27FC236}">
                <a16:creationId xmlns:a16="http://schemas.microsoft.com/office/drawing/2014/main" id="{7BFAD720-1B83-4B42-A38F-EE4FC44C0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3" y="182563"/>
            <a:ext cx="3000057" cy="213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61A2C-E23F-4249-8446-32977FB2C723}"/>
              </a:ext>
            </a:extLst>
          </p:cNvPr>
          <p:cNvSpPr txBox="1"/>
          <p:nvPr/>
        </p:nvSpPr>
        <p:spPr>
          <a:xfrm>
            <a:off x="3251200" y="182563"/>
            <a:ext cx="8689657" cy="6955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chemeClr val="accent4">
                    <a:lumMod val="75000"/>
                  </a:schemeClr>
                </a:solidFill>
              </a:rPr>
              <a:t>Being My Best: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Summer 1:</a:t>
            </a:r>
          </a:p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This term your child will be covering the following objectives in PSHE.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each of the food groups on the Eatwell Guide (formerly Eatwell Plate) benefits the body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what is meant by the term 'balanced diet'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Give examples what foods might make up a healthy balanced meal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some infectious illnesses are spread from one person to another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how simple hygiene routines can help to reduce the risk of the spread of infectious illnesses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Suggest medical and non-medical ways of treating an illness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Develop skills in discussion and debating an issue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Demonstrate their understanding of health and wellbeing issues that are relevant to them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Empathise with different view points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Make recommendations, based on their research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their achievements and areas of development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that people may say kind things to help us feel good about ourselves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why some groups of people are not represented as much on television/in the media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Demonstrate how working together in a collaborative manner can help everyone to achieve success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and explain how the brain sends and receives messages through the nerves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Name major internal body parts (heart, blood, lungs, stomach, small and large intestines, liver, brain); 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Describe how food, water and air get into the body and blood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Explain some of the different talents and skills that people have and how skills are developed</a:t>
            </a:r>
            <a:endParaRPr lang="en-GB" sz="1200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200" b="1" dirty="0">
                <a:solidFill>
                  <a:schemeClr val="accent4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their own skills and those of other children in the class</a:t>
            </a:r>
          </a:p>
          <a:p>
            <a:endParaRPr lang="en-GB" sz="1200" b="1" dirty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dirty="0">
              <a:solidFill>
                <a:schemeClr val="accent4">
                  <a:lumMod val="75000"/>
                </a:schemeClr>
              </a:solidFill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B1E210C-6AFF-4A9D-A274-86D5E54728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5706289"/>
              </p:ext>
            </p:extLst>
          </p:nvPr>
        </p:nvGraphicFramePr>
        <p:xfrm>
          <a:off x="3416300" y="5135563"/>
          <a:ext cx="7010400" cy="1722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359351" imgH="2400300" progId="Excel.Sheet.12">
                  <p:embed/>
                </p:oleObj>
              </mc:Choice>
              <mc:Fallback>
                <p:oleObj name="Worksheet" r:id="rId3" imgW="5359351" imgH="24003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6300" y="5135563"/>
                        <a:ext cx="7010400" cy="1722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F977987-DD13-42BC-9332-EAC47E3591A2}"/>
              </a:ext>
            </a:extLst>
          </p:cNvPr>
          <p:cNvSpPr txBox="1"/>
          <p:nvPr/>
        </p:nvSpPr>
        <p:spPr>
          <a:xfrm>
            <a:off x="251143" y="2587109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39217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ng-term studies track how autism changes with age | Spectrum | Autism  Research News">
            <a:extLst>
              <a:ext uri="{FF2B5EF4-FFF2-40B4-BE49-F238E27FC236}">
                <a16:creationId xmlns:a16="http://schemas.microsoft.com/office/drawing/2014/main" id="{49E8BAAF-FC6E-40B7-AA0E-20D43547A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03848"/>
            <a:ext cx="21717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9BE31B-266B-495E-9CEA-B4A316ED4AF7}"/>
              </a:ext>
            </a:extLst>
          </p:cNvPr>
          <p:cNvSpPr txBox="1"/>
          <p:nvPr/>
        </p:nvSpPr>
        <p:spPr>
          <a:xfrm>
            <a:off x="2847974" y="557848"/>
            <a:ext cx="8982075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u="sng" dirty="0">
                <a:solidFill>
                  <a:srgbClr val="FF33CC"/>
                </a:solidFill>
              </a:rPr>
              <a:t>Growing and Changing:</a:t>
            </a:r>
          </a:p>
          <a:p>
            <a:r>
              <a:rPr lang="en-GB" sz="1600" b="1" dirty="0">
                <a:solidFill>
                  <a:srgbClr val="FF33CC"/>
                </a:solidFill>
              </a:rPr>
              <a:t>Summer 2:</a:t>
            </a:r>
          </a:p>
          <a:p>
            <a:r>
              <a:rPr lang="en-GB" sz="1600" b="1" dirty="0">
                <a:solidFill>
                  <a:srgbClr val="FF33CC"/>
                </a:solidFill>
              </a:rPr>
              <a:t>This term your child will  be covering the following objectives in PSHE.</a:t>
            </a: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Children will be taught to:</a:t>
            </a: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different types of relationships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Recognise who they have positive healthy relationships with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Understand what is meant by the term body space (or personal space)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Identify when it is appropriate or inappropriate to allow someone into their body space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Rehearse strategies for when someone is inappropriately in their body space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Define the terms 'secret' and 'surprise' and know the difference between a safe and an unsafe secret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Recognise how different surprises and secrets might make them feel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Know who they could ask for help if a secret made them feel uncomfortable or unsafe</a:t>
            </a:r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400" b="1" dirty="0">
                <a:solidFill>
                  <a:srgbClr val="FF33CC"/>
                </a:solidFill>
                <a:latin typeface="Arial" panose="020B060402020202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Examples of agreed vocabulary choices this half term: </a:t>
            </a: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Calibri" panose="020F0502020204030204" pitchFamily="34" charset="0"/>
            </a:endParaRPr>
          </a:p>
          <a:p>
            <a:endParaRPr lang="en-GB" sz="1400" b="1" dirty="0">
              <a:solidFill>
                <a:srgbClr val="FF33CC"/>
              </a:solidFill>
            </a:endParaRP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DFB52B6F-4A6C-4DA2-A06F-769100F28C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7564265"/>
              </p:ext>
            </p:extLst>
          </p:nvPr>
        </p:nvGraphicFramePr>
        <p:xfrm>
          <a:off x="3070225" y="4268152"/>
          <a:ext cx="3025776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876365" imgH="2032175" progId="Excel.Sheet.12">
                  <p:embed/>
                </p:oleObj>
              </mc:Choice>
              <mc:Fallback>
                <p:oleObj name="Worksheet" r:id="rId3" imgW="2876365" imgH="2032175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0225" y="4268152"/>
                        <a:ext cx="3025776" cy="20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E78DB48-4CBB-4CD5-8D88-9E8C6B531AA2}"/>
              </a:ext>
            </a:extLst>
          </p:cNvPr>
          <p:cNvSpPr txBox="1"/>
          <p:nvPr/>
        </p:nvSpPr>
        <p:spPr>
          <a:xfrm>
            <a:off x="285750" y="2589848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Year </a:t>
            </a:r>
            <a:r>
              <a:rPr lang="en-GB" b="1" dirty="0"/>
              <a:t>3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2103312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1400</Words>
  <Application>Microsoft Office PowerPoint</Application>
  <PresentationFormat>Widescreen</PresentationFormat>
  <Paragraphs>178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Cook</dc:creator>
  <cp:lastModifiedBy>Angela Cook</cp:lastModifiedBy>
  <cp:revision>12</cp:revision>
  <cp:lastPrinted>2021-05-19T08:19:14Z</cp:lastPrinted>
  <dcterms:created xsi:type="dcterms:W3CDTF">2021-05-17T10:07:57Z</dcterms:created>
  <dcterms:modified xsi:type="dcterms:W3CDTF">2021-05-19T08:19:20Z</dcterms:modified>
</cp:coreProperties>
</file>