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79" r:id="rId6"/>
    <p:sldId id="264" r:id="rId7"/>
    <p:sldId id="280" r:id="rId8"/>
    <p:sldId id="260" r:id="rId9"/>
    <p:sldId id="265" r:id="rId10"/>
    <p:sldId id="261" r:id="rId11"/>
    <p:sldId id="270" r:id="rId12"/>
    <p:sldId id="277" r:id="rId13"/>
    <p:sldId id="276" r:id="rId14"/>
    <p:sldId id="275"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 dt="2026-09-08T12:30:05.1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4" d="100"/>
          <a:sy n="124" d="100"/>
        </p:scale>
        <p:origin x="1224"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birchanger.essex.sch.uk" userId="S::head@birchanger.essex.sch.uk::1f8465a8-37db-4364-bb37-2e1bff1657ef" providerId="AD" clId="Web-{00000000-0000-0000-0000-000000000000}"/>
    <pc:docChg chg="delSld">
      <pc:chgData name="Head@birchanger.essex.sch.uk" userId="S::head@birchanger.essex.sch.uk::1f8465a8-37db-4364-bb37-2e1bff1657ef" providerId="AD" clId="Web-{00000000-0000-0000-0000-000000000000}" dt="2026-09-08T12:30:05.169" v="2"/>
      <pc:docMkLst>
        <pc:docMk/>
      </pc:docMkLst>
      <pc:sldChg chg="del">
        <pc:chgData name="Head@birchanger.essex.sch.uk" userId="S::head@birchanger.essex.sch.uk::1f8465a8-37db-4364-bb37-2e1bff1657ef" providerId="AD" clId="Web-{00000000-0000-0000-0000-000000000000}" dt="2026-09-08T12:29:54.746" v="1"/>
        <pc:sldMkLst>
          <pc:docMk/>
          <pc:sldMk cId="1606010280" sldId="266"/>
        </pc:sldMkLst>
      </pc:sldChg>
      <pc:sldChg chg="del">
        <pc:chgData name="Head@birchanger.essex.sch.uk" userId="S::head@birchanger.essex.sch.uk::1f8465a8-37db-4364-bb37-2e1bff1657ef" providerId="AD" clId="Web-{00000000-0000-0000-0000-000000000000}" dt="2026-09-08T12:29:17.902" v="0"/>
        <pc:sldMkLst>
          <pc:docMk/>
          <pc:sldMk cId="2070466118" sldId="273"/>
        </pc:sldMkLst>
      </pc:sldChg>
      <pc:sldChg chg="del">
        <pc:chgData name="Head@birchanger.essex.sch.uk" userId="S::head@birchanger.essex.sch.uk::1f8465a8-37db-4364-bb37-2e1bff1657ef" providerId="AD" clId="Web-{00000000-0000-0000-0000-000000000000}" dt="2026-09-08T12:30:05.169" v="2"/>
        <pc:sldMkLst>
          <pc:docMk/>
          <pc:sldMk cId="1720532140" sldId="27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6702373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1"/>
                          </a:solidFill>
                          <a:latin typeface="Calibri" panose="020F0502020204030204" pitchFamily="34" charset="0"/>
                          <a:cs typeface="Calibri" panose="020F0502020204030204" pitchFamily="34" charset="0"/>
                        </a:rPr>
                        <a:t>84% of pupils in year 6 can swim 25 </a:t>
                      </a:r>
                      <a:r>
                        <a:rPr lang="en-US" sz="700" b="1" dirty="0" err="1">
                          <a:solidFill>
                            <a:schemeClr val="tx1"/>
                          </a:solidFill>
                          <a:latin typeface="Calibri" panose="020F0502020204030204" pitchFamily="34" charset="0"/>
                          <a:cs typeface="Calibri" panose="020F0502020204030204" pitchFamily="34" charset="0"/>
                        </a:rPr>
                        <a:t>metres</a:t>
                      </a:r>
                      <a:r>
                        <a:rPr lang="en-US" sz="700" b="1" dirty="0">
                          <a:solidFill>
                            <a:schemeClr val="tx1"/>
                          </a:solidFill>
                          <a:latin typeface="Calibri" panose="020F0502020204030204" pitchFamily="34" charset="0"/>
                          <a:cs typeface="Calibri" panose="020F0502020204030204" pitchFamily="34" charset="0"/>
                        </a:rPr>
                        <a:t>.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1"/>
                          </a:solidFill>
                          <a:latin typeface="Calibri" panose="020F0502020204030204" pitchFamily="34" charset="0"/>
                          <a:cs typeface="Calibri" panose="020F0502020204030204" pitchFamily="34" charset="0"/>
                        </a:rPr>
                        <a:t>84% of pupils in year 6 can use a range of strokes effectively.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84% of pupils in year 6 can perform safe self rescues.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939402388"/>
              </p:ext>
            </p:extLst>
          </p:nvPr>
        </p:nvGraphicFramePr>
        <p:xfrm>
          <a:off x="201820" y="631508"/>
          <a:ext cx="5530128" cy="3581400"/>
        </p:xfrm>
        <a:graphic>
          <a:graphicData uri="http://schemas.openxmlformats.org/drawingml/2006/table">
            <a:tbl>
              <a:tblPr firstRow="1" bandRow="1">
                <a:tableStyleId>{5C22544A-7EE6-4342-B048-85BDC9FD1C3A}</a:tableStyleId>
              </a:tblPr>
              <a:tblGrid>
                <a:gridCol w="1365723">
                  <a:extLst>
                    <a:ext uri="{9D8B030D-6E8A-4147-A177-3AD203B41FA5}">
                      <a16:colId xmlns:a16="http://schemas.microsoft.com/office/drawing/2014/main" val="1397519339"/>
                    </a:ext>
                  </a:extLst>
                </a:gridCol>
                <a:gridCol w="2688198">
                  <a:extLst>
                    <a:ext uri="{9D8B030D-6E8A-4147-A177-3AD203B41FA5}">
                      <a16:colId xmlns:a16="http://schemas.microsoft.com/office/drawing/2014/main" val="279180329"/>
                    </a:ext>
                  </a:extLst>
                </a:gridCol>
                <a:gridCol w="147620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Use of PE teachers/coaches to run 1 PE session per week, use of expert coaches which teachers observed to gain confidence in cricket and tennis.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Next steps – to monitor staff in their areas of development to ensure increased confidence leading to better outcomes for pupils. Support needed in the accurate assessment of outcomes in P.E therefore CPD for all staff on the accurate assessment of pupils in PE will also become a key priority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Children had access to three lunchtime clubs a week led by external sports coaches. These were open to all children, and they were able to practice football skills and other sports.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Football and cricket clubs run by external coaches and available to all abilities, competed in football lead in which all participants were able to play matches.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A wide range of extra-curricular clubs available to pupils including activities like yoga.</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Increased number of fixtures available to pupils from all year groups.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Clubs didn’t always run and pupils do not always choose to participate in lunchtime activity or fixtures.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6072C-FB20-6A17-572E-2A6FF51983A0}"/>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FED98B1D-50E7-8987-E638-2F31A6A722A8}"/>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C3B63EEE-2883-FF37-C3E3-69D5AE3EE113}"/>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E3DB2EE4-1136-D89F-07E7-D5D7BE9A978F}"/>
              </a:ext>
            </a:extLst>
          </p:cNvPr>
          <p:cNvGraphicFramePr>
            <a:graphicFrameLocks noGrp="1"/>
          </p:cNvGraphicFramePr>
          <p:nvPr>
            <p:extLst>
              <p:ext uri="{D42A27DB-BD31-4B8C-83A1-F6EECF244321}">
                <p14:modId xmlns:p14="http://schemas.microsoft.com/office/powerpoint/2010/main" val="8966305"/>
              </p:ext>
            </p:extLst>
          </p:nvPr>
        </p:nvGraphicFramePr>
        <p:xfrm>
          <a:off x="201820" y="631508"/>
          <a:ext cx="5530128" cy="1889760"/>
        </p:xfrm>
        <a:graphic>
          <a:graphicData uri="http://schemas.openxmlformats.org/drawingml/2006/table">
            <a:tbl>
              <a:tblPr firstRow="1" bandRow="1">
                <a:tableStyleId>{5C22544A-7EE6-4342-B048-85BDC9FD1C3A}</a:tableStyleId>
              </a:tblPr>
              <a:tblGrid>
                <a:gridCol w="1365723">
                  <a:extLst>
                    <a:ext uri="{9D8B030D-6E8A-4147-A177-3AD203B41FA5}">
                      <a16:colId xmlns:a16="http://schemas.microsoft.com/office/drawing/2014/main" val="1397519339"/>
                    </a:ext>
                  </a:extLst>
                </a:gridCol>
                <a:gridCol w="2688198">
                  <a:extLst>
                    <a:ext uri="{9D8B030D-6E8A-4147-A177-3AD203B41FA5}">
                      <a16:colId xmlns:a16="http://schemas.microsoft.com/office/drawing/2014/main" val="279180329"/>
                    </a:ext>
                  </a:extLst>
                </a:gridCol>
                <a:gridCol w="147620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Improved break and lunchtimes for all children. Children have more areas to play at lunch since the start of OPAL during January 2025 children now have access to the full grounds and activities such as: barrels, slides, scooters, prams, mud and sand pits. Children are moving more. Children are happier, First aid and behaviour incidents are less as shown by our First Aid and Behaviour log records.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4217950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933936990"/>
              </p:ext>
            </p:extLst>
          </p:nvPr>
        </p:nvGraphicFramePr>
        <p:xfrm>
          <a:off x="304799" y="633397"/>
          <a:ext cx="5530128" cy="3581400"/>
        </p:xfrm>
        <a:graphic>
          <a:graphicData uri="http://schemas.openxmlformats.org/drawingml/2006/table">
            <a:tbl>
              <a:tblPr firstRow="1" bandRow="1">
                <a:tableStyleId>{5C22544A-7EE6-4342-B048-85BDC9FD1C3A}</a:tableStyleId>
              </a:tblPr>
              <a:tblGrid>
                <a:gridCol w="1400248">
                  <a:extLst>
                    <a:ext uri="{9D8B030D-6E8A-4147-A177-3AD203B41FA5}">
                      <a16:colId xmlns:a16="http://schemas.microsoft.com/office/drawing/2014/main" val="1397519339"/>
                    </a:ext>
                  </a:extLst>
                </a:gridCol>
                <a:gridCol w="2894454">
                  <a:extLst>
                    <a:ext uri="{9D8B030D-6E8A-4147-A177-3AD203B41FA5}">
                      <a16:colId xmlns:a16="http://schemas.microsoft.com/office/drawing/2014/main" val="279180329"/>
                    </a:ext>
                  </a:extLst>
                </a:gridCol>
                <a:gridCol w="123542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OPAL launch was a whole school improvement priority. A lot of work had been undertaken within assemblies on the importance of  play but further work needed to be developed at break and lunchtimes. Chiildren now love their breaktimes. They have access to the full grounds and have lots of activities to choose from. Children are now have access to a wide range of toys such as: </a:t>
                      </a:r>
                      <a:r>
                        <a:rPr lang="en-GB" sz="700" dirty="0" err="1"/>
                        <a:t>lego</a:t>
                      </a:r>
                      <a:r>
                        <a:rPr lang="en-GB" sz="700" dirty="0"/>
                        <a:t>, scooters, pushchairs, den building, digging areas, sandpits, dressing up, small world play, tree climbing, slides, mud kitchens and much more. Our children are more active compared to this time last year, they are happier, first aid and behaviour incidents have lowered. This has been widely shared with governors, parents and children with regular website and social media updates.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 A new sponsor for the football team was established and a new kit purchased.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The sponsored </a:t>
                      </a:r>
                      <a:r>
                        <a:rPr lang="en-GB" sz="700" dirty="0" err="1">
                          <a:latin typeface="Calibri" panose="020F0502020204030204" pitchFamily="34" charset="0"/>
                          <a:cs typeface="Calibri" panose="020F0502020204030204" pitchFamily="34" charset="0"/>
                        </a:rPr>
                        <a:t>santa</a:t>
                      </a:r>
                      <a:r>
                        <a:rPr lang="en-GB" sz="700" dirty="0">
                          <a:latin typeface="Calibri" panose="020F0502020204030204" pitchFamily="34" charset="0"/>
                          <a:cs typeface="Calibri" panose="020F0502020204030204" pitchFamily="34" charset="0"/>
                        </a:rPr>
                        <a:t> dash raised money for a new sport fixtures kit, to allow children to feel proud when representing their school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Kit was only delivered in the last week of term so to be implemented the following year.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Continuing to offer a wider range of activities both within and outside the curriculum in order to get more pupils involved:  </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a:cs typeface="Calibri"/>
                        </a:rPr>
                        <a:t>Extra curricular clubs offered – open to all pupils of all abilities including activities such as Boccia and darts</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Extra-curricular competitions – Dodgeball, Dance, rugby, Football, Multi Skills, fitness.  </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Additional workshops on offer – curriculum time to engage all pupils – athletics (Olympic athlete), </a:t>
                      </a:r>
                      <a:r>
                        <a:rPr lang="en-US" sz="600" dirty="0" err="1">
                          <a:solidFill>
                            <a:schemeClr val="tx1"/>
                          </a:solidFill>
                          <a:latin typeface="Calibri" panose="020F0502020204030204" pitchFamily="34" charset="0"/>
                          <a:cs typeface="Calibri" panose="020F0502020204030204" pitchFamily="34" charset="0"/>
                        </a:rPr>
                        <a:t>santa</a:t>
                      </a:r>
                      <a:r>
                        <a:rPr lang="en-US" sz="600" dirty="0">
                          <a:solidFill>
                            <a:schemeClr val="tx1"/>
                          </a:solidFill>
                          <a:latin typeface="Calibri" panose="020F0502020204030204" pitchFamily="34" charset="0"/>
                          <a:cs typeface="Calibri" panose="020F0502020204030204" pitchFamily="34" charset="0"/>
                        </a:rPr>
                        <a:t> dash, dance for world book day.</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Focus particularly on those pupils who do not take up additional PE and Sport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Not all pupils are active for 60 minutes a day 7 days a week.</a:t>
                      </a:r>
                    </a:p>
                    <a:p>
                      <a:r>
                        <a:rPr lang="en-US" sz="700" dirty="0">
                          <a:solidFill>
                            <a:schemeClr val="tx1"/>
                          </a:solidFill>
                          <a:latin typeface="Calibri" panose="020F0502020204030204" pitchFamily="34" charset="0"/>
                          <a:cs typeface="Calibri" panose="020F0502020204030204" pitchFamily="34" charset="0"/>
                        </a:rPr>
                        <a:t>Low numbers taking part in extra-curricular clubs</a:t>
                      </a:r>
                    </a:p>
                    <a:p>
                      <a:r>
                        <a:rPr lang="en-GB" sz="700" dirty="0"/>
                        <a:t>Continue to develop further sports activities that pupils with SEND can access with their peers such as sit down volleyball. Sports days or inter school competitions could be used to fulfil this further. </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D96B2-11D2-06BB-D4CB-EE3B2A658E39}"/>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4E6D74E1-8E88-D155-682B-C48647B9E3BE}"/>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822DC4A-9493-0E14-1B90-1073862678C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4BAFBD4C-8670-B74F-A3C1-5347D9C97647}"/>
              </a:ext>
            </a:extLst>
          </p:cNvPr>
          <p:cNvGraphicFramePr>
            <a:graphicFrameLocks noGrp="1"/>
          </p:cNvGraphicFramePr>
          <p:nvPr>
            <p:extLst>
              <p:ext uri="{D42A27DB-BD31-4B8C-83A1-F6EECF244321}">
                <p14:modId xmlns:p14="http://schemas.microsoft.com/office/powerpoint/2010/main" val="1132854506"/>
              </p:ext>
            </p:extLst>
          </p:nvPr>
        </p:nvGraphicFramePr>
        <p:xfrm>
          <a:off x="304799" y="633397"/>
          <a:ext cx="5530128" cy="2727960"/>
        </p:xfrm>
        <a:graphic>
          <a:graphicData uri="http://schemas.openxmlformats.org/drawingml/2006/table">
            <a:tbl>
              <a:tblPr firstRow="1" bandRow="1">
                <a:tableStyleId>{5C22544A-7EE6-4342-B048-85BDC9FD1C3A}</a:tableStyleId>
              </a:tblPr>
              <a:tblGrid>
                <a:gridCol w="1400248">
                  <a:extLst>
                    <a:ext uri="{9D8B030D-6E8A-4147-A177-3AD203B41FA5}">
                      <a16:colId xmlns:a16="http://schemas.microsoft.com/office/drawing/2014/main" val="1397519339"/>
                    </a:ext>
                  </a:extLst>
                </a:gridCol>
                <a:gridCol w="2894454">
                  <a:extLst>
                    <a:ext uri="{9D8B030D-6E8A-4147-A177-3AD203B41FA5}">
                      <a16:colId xmlns:a16="http://schemas.microsoft.com/office/drawing/2014/main" val="279180329"/>
                    </a:ext>
                  </a:extLst>
                </a:gridCol>
                <a:gridCol w="123542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All children had access to scootering and skateboarding lessons before the introduction of scooters in OPAL. This taught children how to safety ride scooters and some of the training was included in the risk assessments that children developed. Children had access to scooters every lunch time from summer 2025 resulting in improved balance and coordination for many children with many children learning to ride a scooter at school. </a:t>
                      </a:r>
                    </a:p>
                    <a:p>
                      <a:endParaRPr lang="en-GB" sz="700" dirty="0">
                        <a:solidFill>
                          <a:schemeClr val="tx1"/>
                        </a:solidFill>
                        <a:latin typeface="Calibri" panose="020F0502020204030204" pitchFamily="34" charset="0"/>
                        <a:cs typeface="Calibri" panose="020F0502020204030204" pitchFamily="34" charset="0"/>
                      </a:endParaRPr>
                    </a:p>
                    <a:p>
                      <a:r>
                        <a:rPr lang="en-GB" sz="700" dirty="0" err="1">
                          <a:solidFill>
                            <a:schemeClr val="tx1"/>
                          </a:solidFill>
                          <a:latin typeface="Calibri"/>
                          <a:cs typeface="Calibri"/>
                        </a:rPr>
                        <a:t>Bikeability</a:t>
                      </a:r>
                      <a:r>
                        <a:rPr lang="en-GB" sz="700" dirty="0">
                          <a:solidFill>
                            <a:schemeClr val="tx1"/>
                          </a:solidFill>
                          <a:latin typeface="Calibri"/>
                          <a:cs typeface="Calibri"/>
                        </a:rPr>
                        <a:t> offer to year 5, all included, bikes provided for disadvantaged children.</a:t>
                      </a:r>
                    </a:p>
                    <a:p>
                      <a:pPr lvl="0">
                        <a:buNone/>
                      </a:pPr>
                      <a:endParaRPr lang="en-GB" sz="700" dirty="0">
                        <a:solidFill>
                          <a:schemeClr val="tx1"/>
                        </a:solidFill>
                        <a:latin typeface="Calibri"/>
                        <a:cs typeface="Calibri"/>
                      </a:endParaRPr>
                    </a:p>
                    <a:p>
                      <a:pPr lvl="0">
                        <a:buNone/>
                      </a:pPr>
                      <a:r>
                        <a:rPr lang="en-GB" sz="700">
                          <a:solidFill>
                            <a:schemeClr val="tx1"/>
                          </a:solidFill>
                          <a:latin typeface="Calibri"/>
                          <a:cs typeface="Calibri"/>
                        </a:rPr>
                        <a:t>Quidditch Day offered to all children in Summer 2026.</a:t>
                      </a:r>
                      <a:endParaRPr lang="en-GB" sz="7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Not all pupils are active for 60 minutes a day 7 days a week.</a:t>
                      </a:r>
                    </a:p>
                    <a:p>
                      <a:endParaRPr lang="en-US" sz="700" dirty="0">
                        <a:solidFill>
                          <a:schemeClr val="tx1"/>
                        </a:solidFill>
                        <a:latin typeface="Calibri" panose="020F0502020204030204" pitchFamily="34" charset="0"/>
                        <a:cs typeface="Calibri" panose="020F0502020204030204" pitchFamily="34" charset="0"/>
                      </a:endParaRPr>
                    </a:p>
                    <a:p>
                      <a:pPr lvl="0">
                        <a:buNone/>
                      </a:pPr>
                      <a:r>
                        <a:rPr lang="en-US" sz="700">
                          <a:solidFill>
                            <a:schemeClr val="tx1"/>
                          </a:solidFill>
                          <a:latin typeface="Calibri"/>
                          <a:cs typeface="Calibri"/>
                        </a:rPr>
                        <a:t>Numbers could be increased for extra-curricular clubs.</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The school were awarded School Games Mark Platinum for the second  year running. Over the course of the year the school entered an increased number of  competitions (excluding the football league) these activities ranged from dodgeball, tag rugby, athletics, cricket and much more. The school reached the finals in both tag rugby and cricket and some KS1 pupils finished in the top 3 within cross country.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Lack of funding meant transport was often limited which impacted which events we could attend.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2595012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4073170420"/>
              </p:ext>
            </p:extLst>
          </p:nvPr>
        </p:nvGraphicFramePr>
        <p:xfrm>
          <a:off x="315269" y="2272972"/>
          <a:ext cx="5530128" cy="19636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dirty="0">
                          <a:solidFill>
                            <a:schemeClr val="tx1"/>
                          </a:solidFill>
                          <a:latin typeface="Calibri" panose="020F0502020204030204" pitchFamily="34" charset="0"/>
                          <a:cs typeface="Calibri" panose="020F0502020204030204" pitchFamily="34" charset="0"/>
                        </a:rPr>
                        <a:t>92% of pupils in year 6 can swim 25 </a:t>
                      </a:r>
                      <a:r>
                        <a:rPr lang="en-US" sz="600" b="1" dirty="0" err="1">
                          <a:solidFill>
                            <a:schemeClr val="tx1"/>
                          </a:solidFill>
                          <a:latin typeface="Calibri" panose="020F0502020204030204" pitchFamily="34" charset="0"/>
                          <a:cs typeface="Calibri" panose="020F0502020204030204" pitchFamily="34" charset="0"/>
                        </a:rPr>
                        <a:t>metres</a:t>
                      </a:r>
                      <a:r>
                        <a:rPr lang="en-US" sz="600" b="1" dirty="0">
                          <a:solidFill>
                            <a:schemeClr val="tx1"/>
                          </a:solidFill>
                          <a:latin typeface="Calibri" panose="020F0502020204030204" pitchFamily="34" charset="0"/>
                          <a:cs typeface="Calibri" panose="020F0502020204030204" pitchFamily="34" charset="0"/>
                        </a:rPr>
                        <a:t>. </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latin typeface="Calibri" panose="020F0502020204030204" pitchFamily="34" charset="0"/>
                          <a:cs typeface="Calibri" panose="020F0502020204030204" pitchFamily="34" charset="0"/>
                        </a:rPr>
                        <a:t>We want this data to be 100%.</a:t>
                      </a:r>
                    </a:p>
                    <a:p>
                      <a:endParaRPr lang="en-US"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dirty="0">
                          <a:solidFill>
                            <a:schemeClr val="tx1"/>
                          </a:solidFill>
                          <a:latin typeface="Calibri" panose="020F0502020204030204" pitchFamily="34" charset="0"/>
                          <a:cs typeface="Calibri" panose="020F0502020204030204" pitchFamily="34" charset="0"/>
                        </a:rPr>
                        <a:t>85% of pupils in year 6 can use a range of strokes effectively. </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latin typeface="Calibri" panose="020F0502020204030204" pitchFamily="34" charset="0"/>
                          <a:cs typeface="Calibri" panose="020F0502020204030204" pitchFamily="34" charset="0"/>
                        </a:rPr>
                        <a:t>We want this data to be 100%.</a:t>
                      </a:r>
                    </a:p>
                    <a:p>
                      <a:endParaRPr lang="en-US"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dirty="0">
                          <a:latin typeface="Calibri" panose="020F0502020204030204" pitchFamily="34" charset="0"/>
                          <a:cs typeface="Calibri" panose="020F0502020204030204" pitchFamily="34" charset="0"/>
                        </a:rPr>
                        <a:t>85% of pupils in year 6 can perform safe self rescues. </a:t>
                      </a:r>
                    </a:p>
                    <a:p>
                      <a:endParaRPr lang="en-US"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latin typeface="Calibri" panose="020F0502020204030204" pitchFamily="34" charset="0"/>
                          <a:cs typeface="Calibri" panose="020F0502020204030204" pitchFamily="34" charset="0"/>
                        </a:rPr>
                        <a:t>We want this data to be 100%.</a:t>
                      </a:r>
                    </a:p>
                    <a:p>
                      <a:endParaRPr lang="en-US"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00234" y="1422874"/>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10756416"/>
              </p:ext>
            </p:extLst>
          </p:nvPr>
        </p:nvGraphicFramePr>
        <p:xfrm>
          <a:off x="197588" y="684702"/>
          <a:ext cx="5724635" cy="3151225"/>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2442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01005">
                <a:tc>
                  <a:txBody>
                    <a:bodyPr/>
                    <a:lstStyle/>
                    <a:p>
                      <a:r>
                        <a:rPr lang="en-US" sz="600" i="1" kern="1200" dirty="0">
                          <a:solidFill>
                            <a:schemeClr val="dk1"/>
                          </a:solidFill>
                          <a:effectLst/>
                          <a:latin typeface="+mn-lt"/>
                          <a:ea typeface="+mn-ea"/>
                          <a:cs typeface="+mn-cs"/>
                        </a:rPr>
                        <a:t>Increase accessibility and provisions for SEND and disadvantaged children to improve engagement from these demo graphs.</a:t>
                      </a: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i="1" kern="1200" dirty="0">
                          <a:solidFill>
                            <a:schemeClr val="dk1"/>
                          </a:solidFill>
                          <a:effectLst/>
                          <a:latin typeface="+mn-lt"/>
                          <a:ea typeface="+mn-ea"/>
                          <a:cs typeface="+mn-cs"/>
                        </a:rPr>
                        <a:t>SEND children, by providing a wider range of activities and provisions that will encourage participation, as well as increased fine motor skills and confidence. </a:t>
                      </a:r>
                      <a:endParaRPr lang="en-GB" sz="600" kern="1200" dirty="0">
                        <a:solidFill>
                          <a:schemeClr val="dk1"/>
                        </a:solidFill>
                        <a:effectLst/>
                        <a:latin typeface="+mn-lt"/>
                        <a:ea typeface="+mn-ea"/>
                        <a:cs typeface="+mn-cs"/>
                      </a:endParaRPr>
                    </a:p>
                    <a:p>
                      <a:r>
                        <a:rPr lang="en-GB" sz="600" i="1"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r>
                        <a:rPr lang="en-GB" sz="600" i="1" kern="1200" dirty="0">
                          <a:solidFill>
                            <a:schemeClr val="dk1"/>
                          </a:solidFill>
                          <a:effectLst/>
                          <a:latin typeface="+mn-lt"/>
                          <a:ea typeface="+mn-ea"/>
                          <a:cs typeface="+mn-cs"/>
                        </a:rPr>
                        <a:t>Peers of SEND children who will enjoy greater participation of their fellow pupils.</a:t>
                      </a:r>
                      <a:endParaRPr lang="en-GB" sz="600" kern="1200" dirty="0">
                        <a:solidFill>
                          <a:schemeClr val="dk1"/>
                        </a:solidFill>
                        <a:effectLst/>
                        <a:latin typeface="+mn-lt"/>
                        <a:ea typeface="+mn-ea"/>
                        <a:cs typeface="+mn-cs"/>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i="1" kern="1200" dirty="0">
                          <a:solidFill>
                            <a:schemeClr val="dk1"/>
                          </a:solidFill>
                          <a:effectLst/>
                          <a:latin typeface="+mn-lt"/>
                          <a:ea typeface="+mn-ea"/>
                          <a:cs typeface="+mn-cs"/>
                        </a:rPr>
                        <a:t> (Key indicator 2: Engagement of all pupils in regular physical activity)</a:t>
                      </a:r>
                      <a:endParaRPr lang="en-GB" sz="600" kern="1200" dirty="0">
                        <a:solidFill>
                          <a:schemeClr val="dk1"/>
                        </a:solidFill>
                        <a:effectLst/>
                        <a:latin typeface="+mn-lt"/>
                        <a:ea typeface="+mn-ea"/>
                        <a:cs typeface="+mn-cs"/>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i="1" kern="1200" dirty="0">
                          <a:solidFill>
                            <a:schemeClr val="dk1"/>
                          </a:solidFill>
                          <a:effectLst/>
                          <a:latin typeface="+mn-lt"/>
                          <a:ea typeface="+mn-ea"/>
                          <a:cs typeface="+mn-cs"/>
                        </a:rPr>
                        <a:t>Increased engagement of all pupils in regular physical fitness.  Continuation of this provision at lunchtimes in future academic years.</a:t>
                      </a:r>
                      <a:endParaRPr lang="en-GB" sz="600" kern="1200" dirty="0">
                        <a:solidFill>
                          <a:schemeClr val="dk1"/>
                        </a:solidFill>
                        <a:effectLst/>
                        <a:latin typeface="+mn-lt"/>
                        <a:ea typeface="+mn-ea"/>
                        <a:cs typeface="+mn-cs"/>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408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Monitor the implementation of PE across school, including EYFS, ensuring high standards and adaptation and challenge for all.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ensure the effective teaching is in place across school that meets to needs of all pupils.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Increasing confidence, knowledge and skills of all staff in teaching PE and sporting activities prioritising CPD and training where needed.</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Whole school priority (SDP) To ensure </a:t>
                      </a:r>
                      <a:r>
                        <a:rPr lang="en-GB" sz="600"/>
                        <a:t>sustainability</a:t>
                      </a:r>
                      <a:r>
                        <a:rPr lang="en-GB" sz="600" dirty="0"/>
                        <a:t> of quality teaching.</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712116">
                <a:tc>
                  <a:txBody>
                    <a:bodyPr/>
                    <a:lstStyle/>
                    <a:p>
                      <a:r>
                        <a:rPr lang="en-GB" sz="600" dirty="0"/>
                        <a:t>To continue to provide a varied enrichment and extra-curricular offer for all our pupils including access to competitive sport.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a:t>
                      </a:r>
                      <a:r>
                        <a:rPr lang="en-GB" sz="600" dirty="0" err="1"/>
                        <a:t>ontinue</a:t>
                      </a:r>
                      <a:r>
                        <a:rPr lang="en-GB" sz="600" dirty="0"/>
                        <a:t> to promote a love for physical activity and school sport and to increase participation in these areas.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O</a:t>
                      </a:r>
                      <a:r>
                        <a:rPr lang="en-GB" sz="600" dirty="0" err="1"/>
                        <a:t>ffer</a:t>
                      </a:r>
                      <a:r>
                        <a:rPr lang="en-GB" sz="600" dirty="0"/>
                        <a:t> a broader and more equal experience of a range of sports and physical activities to all pupils and ensure equal access to sport for boys and girls Increasing participation in competitive sport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Just over 50% of our pupils are </a:t>
                      </a:r>
                      <a:r>
                        <a:rPr lang="en-GB" sz="600"/>
                        <a:t>currently</a:t>
                      </a:r>
                      <a:r>
                        <a:rPr lang="en-GB" sz="600" dirty="0"/>
                        <a:t> attending, we aim to increase this number by targeting our least active pupils.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5442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support active breaks: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a:t>Children</a:t>
                      </a:r>
                      <a:r>
                        <a:rPr lang="en-GB" sz="600" dirty="0"/>
                        <a:t> will be more settled and engaged during lunchtime. Children active for longer within the school day.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Outside coaches to run 3 lunchtime clubs per week focusing on developing sports skills.</a:t>
                      </a:r>
                    </a:p>
                    <a:p>
                      <a:pPr marL="0" marR="0" lvl="0" indent="0" algn="l" rtl="0" eaLnBrk="1" fontAlgn="auto" latinLnBrk="0" hangingPunct="1">
                        <a:lnSpc>
                          <a:spcPct val="100000"/>
                        </a:lnSpc>
                        <a:spcBef>
                          <a:spcPts val="0"/>
                        </a:spcBef>
                        <a:spcAft>
                          <a:spcPts val="0"/>
                        </a:spcAft>
                        <a:buClrTx/>
                        <a:buSzTx/>
                        <a:buFontTx/>
                        <a:buNone/>
                      </a:pPr>
                      <a:r>
                        <a:rPr lang="en-GB" sz="600" dirty="0">
                          <a:latin typeface="Calibri"/>
                          <a:cs typeface="Calibri"/>
                        </a:rPr>
                        <a:t>OPAL scheme offering lots of </a:t>
                      </a:r>
                      <a:r>
                        <a:rPr lang="en-GB" sz="600">
                          <a:latin typeface="Calibri"/>
                          <a:cs typeface="Calibri"/>
                        </a:rPr>
                        <a:t>activities.</a:t>
                      </a:r>
                      <a:endParaRPr lang="en-US" sz="60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a:t>
                      </a:r>
                      <a:r>
                        <a:rPr lang="en-GB" sz="600" dirty="0" err="1"/>
                        <a:t>urveys</a:t>
                      </a:r>
                      <a:r>
                        <a:rPr lang="en-GB" sz="600" dirty="0"/>
                        <a:t> with staff, children and parents.</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5928102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i="1" kern="1200" dirty="0">
                          <a:solidFill>
                            <a:schemeClr val="dk1"/>
                          </a:solidFill>
                          <a:effectLst/>
                          <a:latin typeface="+mn-lt"/>
                          <a:ea typeface="+mn-ea"/>
                          <a:cs typeface="+mn-cs"/>
                        </a:rPr>
                        <a:t>Increase accessibility and provisions for SEND and disadvantaged children to improve engagement from these demo graphs.</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Membership of school games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 Enter school games competitions to focus on all abilities including SEND.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Achieve school games mark platinum for 2nd year running.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Enter multiple competitions throughout the year.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Hold in-school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Membership of school football league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children will be well prepared for competitions. When entering competitions children will use the rules and learn values such as fair play, honesty and respect for other teams and their team. Children will further develop our school value of courage when trying their best in competitions Increased desire to take part in competitions.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pupil voice indicates that more children wanted a higher level of sporting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Higher engagement in competitions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if continue to enter events and be parts of school games partnership</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games partnership £1500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Additional equipment £100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Transport £1500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7998464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Monitor the implementation of PE across school, including EYFS, ensuring high standards and adaptation and challenge for all.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 CPD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 of experts and sports coaches to aid teaching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questionnaires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Teachers to have increased confidence in the delivery of the areas of PE they identified as areas for development. Challenge for all to be more evident in lessons across all year groups. Staff to have more confidence in adapting lesson plans to meet the needs to their pupils leading to good progress for all pupils. Monitoring to show the teaching of PE is at least ‘good’.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Teacher feedback forms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 Monitoring of lessons show ‘good’ teaching and well-planned and demonstrated challenge for all. Training and strategies provided around challenge for all implemented in lessons.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pupils challenged and increased enjoyment for all</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Additional CPD needed to continue improving the implementation of PE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Engagement and enjoyment in PE lessons.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 of high quality PE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53914570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To continue to provide a varied enrichment and extra-curricular offer for all our pupils including access to competitive sport. </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Membership of school games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 Enter school games competitions to focus on all abilities including SEND.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Achieve school games mark platinum for 2nd year running.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Enter multiple competitions throughout the year.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Hold in-school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Membership of school football league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Participation data to show an increase in pupils attending extra-curricular clubs compared to last academic year.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baseline="0" dirty="0">
                          <a:solidFill>
                            <a:schemeClr val="tx1"/>
                          </a:solidFill>
                          <a:latin typeface="Calibri" panose="020F0502020204030204" pitchFamily="34" charset="0"/>
                          <a:cs typeface="Calibri" panose="020F0502020204030204" pitchFamily="34" charset="0"/>
                        </a:rPr>
                        <a:t>T</a:t>
                      </a:r>
                      <a:r>
                        <a:rPr lang="en-GB" sz="600" dirty="0"/>
                        <a:t>he majority of SEND pupils have represented school at an event, festival or competition</a:t>
                      </a:r>
                      <a:endParaRPr lang="en-US" sz="600" baseline="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Participation in </a:t>
                      </a:r>
                      <a:r>
                        <a:rPr lang="en-US" sz="600" dirty="0" err="1">
                          <a:solidFill>
                            <a:schemeClr val="tx1"/>
                          </a:solidFill>
                          <a:latin typeface="Calibri" panose="020F0502020204030204" pitchFamily="34" charset="0"/>
                          <a:cs typeface="Calibri" panose="020F0502020204030204" pitchFamily="34" charset="0"/>
                        </a:rPr>
                        <a:t>competitives</a:t>
                      </a:r>
                      <a:r>
                        <a:rPr lang="en-US" sz="600" dirty="0">
                          <a:solidFill>
                            <a:schemeClr val="tx1"/>
                          </a:solidFill>
                          <a:latin typeface="Calibri" panose="020F0502020204030204" pitchFamily="34" charset="0"/>
                          <a:cs typeface="Calibri" panose="020F0502020204030204" pitchFamily="34" charset="0"/>
                        </a:rPr>
                        <a:t> fixtures through schools games partnership</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Most pupils had the opportunity to represent the school in an event or fixture – increased confidence and enjoyment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membership to schools games partnership</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enter multiple events – make sure it’s a range of activities so accessible to all.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hold in-school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Multiple events entered this year for all year groups and key stages including football league (all pupils that went to football club had the opportunity to play a football match)</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games partnership £1500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Additional equipment £100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Transport £1500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88763322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support active breaks: </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Through opal and lunch time sports clubs. </a:t>
                      </a:r>
                      <a:r>
                        <a:rPr lang="en-US" sz="600">
                          <a:solidFill>
                            <a:schemeClr val="tx1"/>
                          </a:solidFill>
                          <a:latin typeface="Calibri"/>
                          <a:cs typeface="Calibri"/>
                        </a:rPr>
                        <a:t>Sports coach 1 x per week to teach </a:t>
                      </a:r>
                      <a:r>
                        <a:rPr lang="en-US" sz="600" dirty="0">
                          <a:solidFill>
                            <a:schemeClr val="tx1"/>
                          </a:solidFill>
                          <a:latin typeface="Calibri"/>
                          <a:cs typeface="Calibri"/>
                        </a:rPr>
                        <a:t>sports skills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a:cs typeface="Calibri"/>
                        </a:rPr>
                        <a:t>Increased activity during lunchtimes, pupils enjoying being active – a wide range of activities </a:t>
                      </a:r>
                      <a:r>
                        <a:rPr lang="en-US" sz="600">
                          <a:solidFill>
                            <a:schemeClr val="tx1"/>
                          </a:solidFill>
                          <a:latin typeface="Calibri"/>
                          <a:cs typeface="Calibri"/>
                        </a:rPr>
                        <a:t>available</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enjoy opal playtimes – more active as they have a greater range of things to do.</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coaches varied range of activities that pupils can take part in – engagement of more pupils who don’t enjoy games such as football.</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develop opal playtimes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use sports coaches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participating in lunchtime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£11,000 – sports coaches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£3000 – opal equipment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203</TotalTime>
  <Words>4195</Words>
  <Application>Microsoft Office PowerPoint</Application>
  <PresentationFormat>Custom</PresentationFormat>
  <Paragraphs>456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Head@birchanger.essex.sch.uk</cp:lastModifiedBy>
  <cp:revision>73</cp:revision>
  <dcterms:created xsi:type="dcterms:W3CDTF">2025-10-08T18:09:30Z</dcterms:created>
  <dcterms:modified xsi:type="dcterms:W3CDTF">2026-09-08T12:30:05Z</dcterms:modified>
</cp:coreProperties>
</file>