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6B748-CF44-4861-96F1-FA2145407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7FB15-7819-420D-B1D1-6800B5123E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E629C-0D46-4C98-832A-B0563EE0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C1F0E-C565-432E-B6D4-396C16A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D9A90-D649-4365-BA35-F6C67C8A3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1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802B9-2CB0-4FCA-800F-20EF2C640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3B533-4024-42EF-8FB1-40607C1ED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CA91E-1AD0-41F7-8E5F-ACFF1230D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B3C6-D316-4AE9-AAD6-0FC697900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6AFA2-5669-41FB-8126-47242D77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0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8AA9-19B1-4447-84B0-88D730373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C6E6C-4565-4D48-8A0A-7C8179FE9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8131-B384-47BC-8A9F-219CA43D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7547F-2D2D-4359-A318-0A443738C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6FD30-0F74-4089-A758-A235A3F0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1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43CF-660F-4257-8818-7270954C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EF930-8F90-4599-AD08-82887EDF3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21549-5B0C-4CCE-A16F-4B845FED7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7CD59-D1C6-4200-9F0A-F61067AC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F5DAE-AC42-4314-A197-615FBA3B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6FF69B-7F89-492E-918A-2C61ABFA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3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9B58A-376B-457E-A534-845C5429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A0695-F533-4B56-BED1-6EFCE453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E3069-A68D-4DF0-9FAC-6D56CF341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05254-0CCF-435A-AEBD-F1E12DE45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91CF17-F740-4062-9356-AC6300B0A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F3A53B-574C-4482-84A5-CDCF25073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F59953-162D-46CE-ABF6-CB9C31AF8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6A570-E852-4591-A590-9536C84EC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9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390D-0166-4DF4-B2F3-2861313A7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E1D37E-DF8B-4C7A-8900-4466C448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ABC39-4A50-4F99-9D64-DEDF72E7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012A86-7E07-4AB1-8687-AFFA4D966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DC024-459A-4011-9D74-32CFF99A1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BDD39-D6D2-4BDF-94E1-0A86FF98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B8E6C-2DDE-400B-9EFB-37BD25AD5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8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DCAB2-0BD4-47EB-83E9-2F58790F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E9A4C-6E93-4781-8F2B-EEF0DF50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51B79-2C01-4881-8840-4B9E05410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18D01-47A7-4199-93A7-5F5B5549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29B4A-71E5-46BC-81FB-61C469AF5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3438A-39EE-4866-8474-1412379E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9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6F140-8B1B-4E96-8452-A12C57444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5877D5-36F6-4FBD-8653-66D561904E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60C4D-03A9-4D67-9BC6-7D09A42B7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BFD50-726E-40B5-8B3D-FE0963C18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E41B0-0E6E-45F2-9756-03A995239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40AF0-E624-4EFE-BAE7-C1F3EB39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2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DC1BA-464C-4245-B8F7-FC2DA42FE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2374A-FB2A-47F2-8A46-040B3F259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A44B3-BC45-4AB2-9B83-1FA7149A1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6356-60F2-48A4-996F-86B05A976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4F116-8D2D-4E50-A576-7DA9F86E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25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32D7A-E352-404D-9DCE-5B77907A7C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D5964D-4ED4-4476-8493-B0F3E007B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DAFEC-6344-49CA-86F5-AF7392BB6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3BB7F-88CB-4933-BAD6-69571F276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FCD0F-AF1C-4980-99DC-4725C1FE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5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B81426-E2D4-4932-BD9C-89B37A46D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5D553-9D81-45D7-AA48-5A4A7B95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188D1-B3D8-46D7-B9D9-EF2749416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D22A2-B56E-4718-8CD0-437F155D3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1ACF7-35A1-4194-AE87-05F50C966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4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2.xls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Children Cartoon Images, Download Free Children Cartoon Images png  images, Free ClipArts on Clipart Library">
            <a:extLst>
              <a:ext uri="{FF2B5EF4-FFF2-40B4-BE49-F238E27FC236}">
                <a16:creationId xmlns:a16="http://schemas.microsoft.com/office/drawing/2014/main" id="{453FAA59-AB30-4E4E-83FA-4169FE23A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178753"/>
            <a:ext cx="2266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6CB72-7043-40F5-BBD9-664637FABA08}"/>
              </a:ext>
            </a:extLst>
          </p:cNvPr>
          <p:cNvSpPr txBox="1"/>
          <p:nvPr/>
        </p:nvSpPr>
        <p:spPr>
          <a:xfrm>
            <a:off x="2372994" y="159703"/>
            <a:ext cx="920940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 and My Relationships</a:t>
            </a:r>
          </a:p>
          <a:p>
            <a:r>
              <a:rPr lang="en-GB" dirty="0"/>
              <a:t>Autumn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Children will be able to: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Describe 'good' and 'not so good' feelings and how feelings can affect our physical state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how different words can express the intensity of feelings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what we mean by a ‘positive, healthy relationship’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Describe some of the qualities that they admire in others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there are times when they might need to say 'no' to a friend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Describe appropriate assertive strategies for saying 'no' to a friend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strategies for working on a collaborative task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successful qualities of teamwork and collaboration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a wide range of feelings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different people can have different feelings in the same situation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how feelings can be linked to physical state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a range of feelings through their facial expressions and body language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their feelings might change towards someone or something once they have further information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Give examples of strategies to respond to being bullied, including what people can do and say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give examples of who or where pressure to behave in an unhealthy, unacceptable or risky way might come from</a:t>
            </a:r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Examples of some of the agreed vocabulary choices used within this topic:</a:t>
            </a: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</a:endParaRPr>
          </a:p>
          <a:p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D99594-9673-49AD-859B-B4EFF7CC50F4}"/>
              </a:ext>
            </a:extLst>
          </p:cNvPr>
          <p:cNvSpPr txBox="1"/>
          <p:nvPr/>
        </p:nvSpPr>
        <p:spPr>
          <a:xfrm>
            <a:off x="-381000" y="4772025"/>
            <a:ext cx="10883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				</a:t>
            </a:r>
          </a:p>
        </p:txBody>
      </p: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02B26CC8-63AC-48D0-8C55-925591D1ED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2069703"/>
              </p:ext>
            </p:extLst>
          </p:nvPr>
        </p:nvGraphicFramePr>
        <p:xfrm>
          <a:off x="2571115" y="4525963"/>
          <a:ext cx="7931150" cy="166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7931113" imgH="1663656" progId="Excel.Sheet.12">
                  <p:embed/>
                </p:oleObj>
              </mc:Choice>
              <mc:Fallback>
                <p:oleObj name="Worksheet" r:id="rId3" imgW="7931113" imgH="166365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71115" y="4525963"/>
                        <a:ext cx="7931150" cy="166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3582273-6E4B-4B4D-97AD-D492B120E875}"/>
              </a:ext>
            </a:extLst>
          </p:cNvPr>
          <p:cNvSpPr txBox="1"/>
          <p:nvPr/>
        </p:nvSpPr>
        <p:spPr>
          <a:xfrm>
            <a:off x="250190" y="2434590"/>
            <a:ext cx="6286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2503248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 Books That Celebrate Our Many Differences">
            <a:extLst>
              <a:ext uri="{FF2B5EF4-FFF2-40B4-BE49-F238E27FC236}">
                <a16:creationId xmlns:a16="http://schemas.microsoft.com/office/drawing/2014/main" id="{7306F1D3-DCC0-42A9-9F2F-C613175B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" y="318453"/>
            <a:ext cx="3039110" cy="201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C081DC-3274-44B2-A7CE-E09196D36E08}"/>
              </a:ext>
            </a:extLst>
          </p:cNvPr>
          <p:cNvSpPr txBox="1"/>
          <p:nvPr/>
        </p:nvSpPr>
        <p:spPr>
          <a:xfrm>
            <a:off x="3403215" y="318453"/>
            <a:ext cx="7325495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Valuing Difference:</a:t>
            </a:r>
          </a:p>
          <a:p>
            <a:r>
              <a:rPr lang="en-GB" dirty="0"/>
              <a:t>Autumn term 2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terms 'negotiation' and 'compromise'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need to manage conflict or differences and suggest ways of doing this, through negotiation and compromise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they have the right to protect their personal body space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how others' non-verbal signals indicate how they feel when people are close to their body space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Suggest people they can talk to if they feel uncomfortable with other people's actions towards them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they have different types of relationships with people they know (e.g. close family, wider family, friends, acquaintances)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features of these different types of relationships, including how they influence what is shared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List some of the ways that people are different to each other (including differences of race, gender, religion)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potential consequences of  aggressive behaviour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strategies for dealing with someone who is behaving aggressively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List some of the ways in which people are different to each other (including ethnicity, gender, religious beliefs, customs and festivals)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word respect and demonstrate ways of showing respect to others' differences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and identify stereotypes, including those promoted in the media</a:t>
            </a:r>
            <a:endParaRPr lang="en-GB" sz="1200" dirty="0"/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2FA56348-3EF3-4168-9D52-E4DBE37B6F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3493926"/>
              </p:ext>
            </p:extLst>
          </p:nvPr>
        </p:nvGraphicFramePr>
        <p:xfrm>
          <a:off x="3403215" y="5268913"/>
          <a:ext cx="480695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806962" imgH="558888" progId="Excel.Sheet.12">
                  <p:embed/>
                </p:oleObj>
              </mc:Choice>
              <mc:Fallback>
                <p:oleObj name="Worksheet" r:id="rId3" imgW="4806962" imgH="55888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03215" y="5268913"/>
                        <a:ext cx="480695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A0C5DD8-0B92-4FF7-A71B-08B7565EB0E9}"/>
              </a:ext>
            </a:extLst>
          </p:cNvPr>
          <p:cNvSpPr txBox="1"/>
          <p:nvPr/>
        </p:nvSpPr>
        <p:spPr>
          <a:xfrm>
            <a:off x="273050" y="2582991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3162674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eeping Safe - Personal Safety PowerPoint with important theme of keeping  safe for primary teaching | Teach KS1 &amp; KS2 children how to keep safe in  dangerous places and use PowerPoint to">
            <a:extLst>
              <a:ext uri="{FF2B5EF4-FFF2-40B4-BE49-F238E27FC236}">
                <a16:creationId xmlns:a16="http://schemas.microsoft.com/office/drawing/2014/main" id="{1E2A6BFF-1988-449D-8AFD-3795E3AF69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0"/>
          <a:stretch/>
        </p:blipFill>
        <p:spPr bwMode="auto">
          <a:xfrm>
            <a:off x="227649" y="615315"/>
            <a:ext cx="2515552" cy="20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ernet Safety - Sacred Heart R.C. Primary School">
            <a:extLst>
              <a:ext uri="{FF2B5EF4-FFF2-40B4-BE49-F238E27FC236}">
                <a16:creationId xmlns:a16="http://schemas.microsoft.com/office/drawing/2014/main" id="{2D48B105-107D-4CB5-AD39-E2BBD0927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8" y="3429000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DED863-73D0-49C9-950B-FBD9625DC4CC}"/>
              </a:ext>
            </a:extLst>
          </p:cNvPr>
          <p:cNvSpPr txBox="1"/>
          <p:nvPr/>
        </p:nvSpPr>
        <p:spPr>
          <a:xfrm>
            <a:off x="2743201" y="93643"/>
            <a:ext cx="8705851" cy="7417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Keeping Myself Safe:</a:t>
            </a:r>
          </a:p>
          <a:p>
            <a:r>
              <a:rPr lang="en-GB" dirty="0"/>
              <a:t>Spring term 1</a:t>
            </a:r>
          </a:p>
          <a:p>
            <a:r>
              <a:rPr lang="en-GB" sz="1200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the terms 'danger', 'risk' and 'hazard' and explain the difference between them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situations which are either dangerous, risky or hazardous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simple strategies for managing risk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images that are safe/unsafe to share online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Know and explain strategies for safe online sharing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explain the implications of sharing images online without consent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what is meant by the word 'dare'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from given scenarios which are dares and which are not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strategies for managing dares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medicines are drugs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safety issues for medicine use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alternatives to taking a medicine when unwell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strategies for limiting the spread of infectious diseases (e.g. hand-washing routines)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some of the key risks and effects of smoking and drinking alcohol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increasing numbers of young people are choosing not to smoke and that not all people drink alcohol (Social Norms theory)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Describe stages of identifying and managing risk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people they can ask for help in managing risk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we can be influenced both positively and negatively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Give examples of some of the consequences of behaving in an unacceptable, unhealthy or risky way</a:t>
            </a:r>
            <a:endParaRPr lang="en-GB" sz="1200" dirty="0"/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B80EE050-5722-4A02-BA84-3E7393F3AB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3705069"/>
              </p:ext>
            </p:extLst>
          </p:nvPr>
        </p:nvGraphicFramePr>
        <p:xfrm>
          <a:off x="2930525" y="5094288"/>
          <a:ext cx="541655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5416562" imgH="1111075" progId="Excel.Sheet.12">
                  <p:embed/>
                </p:oleObj>
              </mc:Choice>
              <mc:Fallback>
                <p:oleObj name="Worksheet" r:id="rId4" imgW="5416562" imgH="11110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30525" y="5094288"/>
                        <a:ext cx="5416550" cy="1111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2929F0C-E15B-4724-96F0-11203789AAAA}"/>
              </a:ext>
            </a:extLst>
          </p:cNvPr>
          <p:cNvSpPr txBox="1"/>
          <p:nvPr/>
        </p:nvSpPr>
        <p:spPr>
          <a:xfrm>
            <a:off x="351473" y="2807369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2041608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ildren's Rights and Responsibilities | Get involved with English">
            <a:extLst>
              <a:ext uri="{FF2B5EF4-FFF2-40B4-BE49-F238E27FC236}">
                <a16:creationId xmlns:a16="http://schemas.microsoft.com/office/drawing/2014/main" id="{F12C6AE6-B6CC-408F-9B8A-89A938CC0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73"/>
          <a:stretch/>
        </p:blipFill>
        <p:spPr bwMode="auto">
          <a:xfrm>
            <a:off x="103188" y="161925"/>
            <a:ext cx="2995612" cy="23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B0127E-C126-42B6-A22E-B3B94ACEFF0C}"/>
              </a:ext>
            </a:extLst>
          </p:cNvPr>
          <p:cNvSpPr txBox="1"/>
          <p:nvPr/>
        </p:nvSpPr>
        <p:spPr>
          <a:xfrm>
            <a:off x="3190240" y="161925"/>
            <a:ext cx="8486140" cy="650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Rights and Responsibilities:</a:t>
            </a:r>
          </a:p>
          <a:p>
            <a:r>
              <a:rPr lang="en-GB" dirty="0"/>
              <a:t>Spring term 2: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how different people in the school and local community help them stay healthy and safe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what is meant by 'being responsible'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the various responsibilities of those who help them stay healthy and safe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ways they can help the people who keep them healthy and safe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humans have rights and also responsibilities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some rights and also responsibilities that come with these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reason we have rules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and engage with ways that they can contribute to the decision making process in school (e.g. through pupil voice/school council)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everyone can make a difference within a democratic process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word influence; 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reports in the media can influence the way they think about an topic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Form and present their own opinions based on factual information and express or present these in a respectful and courteous manner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role of the bystander and how it can influence bullying or other anti-social behaviour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they can play a role in influencing outcomes of situations by their actions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some of the ways that various national and international environmental organisations work to help take care of the environment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and explain the value of this work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terms 'income' and 'expenditure'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List some of the items and services of expenditure in the school and in the home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Prioritise items of expenditure in the home from most essential to least essential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what is meant by the terms 'income tax', 'National Insurance' and 'VAT'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how a payslip is laid out showing both pay and deductions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1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Prioritise public services from most essential to least essential.</a:t>
            </a:r>
            <a:endParaRPr lang="en-GB" sz="1100" dirty="0">
              <a:latin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2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A4916F2A-F7FB-410E-990C-FC72E948AF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8337699"/>
              </p:ext>
            </p:extLst>
          </p:nvPr>
        </p:nvGraphicFramePr>
        <p:xfrm>
          <a:off x="3190240" y="5578653"/>
          <a:ext cx="8140700" cy="10927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8140626" imgH="1295531" progId="Excel.Sheet.12">
                  <p:embed/>
                </p:oleObj>
              </mc:Choice>
              <mc:Fallback>
                <p:oleObj name="Worksheet" r:id="rId3" imgW="8140626" imgH="129553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90240" y="5578653"/>
                        <a:ext cx="8140700" cy="10927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52FF861-6F6A-47DD-BC96-6580D4559777}"/>
              </a:ext>
            </a:extLst>
          </p:cNvPr>
          <p:cNvSpPr txBox="1"/>
          <p:nvPr/>
        </p:nvSpPr>
        <p:spPr>
          <a:xfrm>
            <a:off x="141288" y="284428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122133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cientists know how to raise happy, successful kids since 1964">
            <a:extLst>
              <a:ext uri="{FF2B5EF4-FFF2-40B4-BE49-F238E27FC236}">
                <a16:creationId xmlns:a16="http://schemas.microsoft.com/office/drawing/2014/main" id="{7BFAD720-1B83-4B42-A38F-EE4FC44C0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3" y="182563"/>
            <a:ext cx="3000057" cy="213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661A2C-E23F-4249-8446-32977FB2C723}"/>
              </a:ext>
            </a:extLst>
          </p:cNvPr>
          <p:cNvSpPr txBox="1"/>
          <p:nvPr/>
        </p:nvSpPr>
        <p:spPr>
          <a:xfrm>
            <a:off x="3251200" y="182563"/>
            <a:ext cx="8689657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chemeClr val="accent4">
                    <a:lumMod val="75000"/>
                  </a:schemeClr>
                </a:solidFill>
              </a:rPr>
              <a:t>Being My Best: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Summer 1:</a:t>
            </a:r>
          </a:p>
          <a:p>
            <a:r>
              <a:rPr lang="en-GB" sz="1200" dirty="0">
                <a:solidFill>
                  <a:schemeClr val="accent4">
                    <a:lumMod val="75000"/>
                  </a:schemeClr>
                </a:solidFill>
              </a:rPr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ways in which everyone is unique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Appreciate their own uniqueness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there are times when they will make the same choices as their friends and times when they will choose differently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choices they make for themselves and choices others make for them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there are times when they will make the same choices as their friends and times when they will choose differently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the body gets energy from food, water and oxygen and that exercise and sleep are important to our health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Plan a menu which gives a healthy balanced of foods from across the food groups on the Eatwell Guide (formerly Eatwell Plate)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ways in which they can contribute to the care of the environment (using some or all of the seven Rs)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ways the Seven Rs recycling methods can be applied to different scenarios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what is meant by the word 'community'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ways in which different people support the school community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qualities and attributes of people who support the school community</a:t>
            </a:r>
            <a:endParaRPr lang="en-GB" sz="12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Calibri" panose="020F050202020403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</a:t>
            </a: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EAE9D412-89A7-479C-B16D-63EC35CD88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9983859"/>
              </p:ext>
            </p:extLst>
          </p:nvPr>
        </p:nvGraphicFramePr>
        <p:xfrm>
          <a:off x="3346450" y="4553130"/>
          <a:ext cx="6343650" cy="175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355977" imgH="2032175" progId="Excel.Sheet.12">
                  <p:embed/>
                </p:oleObj>
              </mc:Choice>
              <mc:Fallback>
                <p:oleObj name="Worksheet" r:id="rId3" imgW="4355977" imgH="20321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46450" y="4553130"/>
                        <a:ext cx="6343650" cy="1754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01846FF-DEE3-4C6C-8757-711FF1F10C86}"/>
              </a:ext>
            </a:extLst>
          </p:cNvPr>
          <p:cNvSpPr txBox="1"/>
          <p:nvPr/>
        </p:nvSpPr>
        <p:spPr>
          <a:xfrm>
            <a:off x="251143" y="261568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39217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49E8BAAF-FC6E-40B7-AA0E-20D43547A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03848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9BE31B-266B-495E-9CEA-B4A316ED4AF7}"/>
              </a:ext>
            </a:extLst>
          </p:cNvPr>
          <p:cNvSpPr txBox="1"/>
          <p:nvPr/>
        </p:nvSpPr>
        <p:spPr>
          <a:xfrm>
            <a:off x="2670174" y="303848"/>
            <a:ext cx="8982075" cy="640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/>
              <a:t>Growing and Changing:</a:t>
            </a:r>
          </a:p>
          <a:p>
            <a:r>
              <a:rPr lang="en-GB" sz="1600" b="1" dirty="0"/>
              <a:t>Summer 2:</a:t>
            </a:r>
          </a:p>
          <a:p>
            <a:r>
              <a:rPr lang="en-GB" sz="1600" b="1" dirty="0"/>
              <a:t>This term your child will  be covering the following objectives in PSHE</a:t>
            </a:r>
            <a:r>
              <a:rPr lang="en-GB" sz="1600" b="1" dirty="0">
                <a:solidFill>
                  <a:srgbClr val="FF33CC"/>
                </a:solidFill>
              </a:rPr>
              <a:t>.</a:t>
            </a: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some of the changes that happen to people during their lives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Explain how the Learning Line can be used as a tool to help them manage change more easily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people who may be able to help them deal with change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Name some positive and negative feelings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reasons why young people sometimes fall out with their parents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Take part in a role play practising how to compromise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parts of the body that males and females have in common and those that are different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the correct terminology for their genitalia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terms 'secret' and 'surprise' and know the difference between a safe and an unsafe secret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how different surprises and secrets might make them feel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who they could ask for help if a secret made them feel uncomfortable or unsafe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marriage is a commitment to be entered into freely and not against someone's will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marriage includes same sex and opposite sex partners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the legal age for marriage in England or Scotland</a:t>
            </a:r>
            <a:endParaRPr lang="en-GB" sz="1200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Discuss the reasons why a person would want to be married, or live together, or have a civil ceremony</a:t>
            </a:r>
            <a:endParaRPr lang="en-GB" sz="1200" b="1" dirty="0">
              <a:solidFill>
                <a:srgbClr val="FF33CC"/>
              </a:solidFill>
            </a:endParaRPr>
          </a:p>
          <a:p>
            <a:endParaRPr lang="en-GB" sz="1400" b="1" dirty="0">
              <a:solidFill>
                <a:srgbClr val="FF33CC"/>
              </a:solidFill>
              <a:latin typeface="Calibri" panose="020F050202020403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89F5BDF8-3F60-47A6-9325-0382450D2A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693263"/>
              </p:ext>
            </p:extLst>
          </p:nvPr>
        </p:nvGraphicFramePr>
        <p:xfrm>
          <a:off x="2863850" y="4405313"/>
          <a:ext cx="5092700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092626" imgH="2032175" progId="Excel.Sheet.12">
                  <p:embed/>
                </p:oleObj>
              </mc:Choice>
              <mc:Fallback>
                <p:oleObj name="Worksheet" r:id="rId3" imgW="5092626" imgH="20321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63850" y="4405313"/>
                        <a:ext cx="5092700" cy="20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86587DF-810C-4047-89B9-B2EDE9B5EA95}"/>
              </a:ext>
            </a:extLst>
          </p:cNvPr>
          <p:cNvSpPr txBox="1"/>
          <p:nvPr/>
        </p:nvSpPr>
        <p:spPr>
          <a:xfrm>
            <a:off x="285750" y="266140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2103312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1468</Words>
  <Application>Microsoft Office PowerPoint</Application>
  <PresentationFormat>Widescreen</PresentationFormat>
  <Paragraphs>173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Cook</dc:creator>
  <cp:lastModifiedBy>Angela Cook</cp:lastModifiedBy>
  <cp:revision>14</cp:revision>
  <dcterms:created xsi:type="dcterms:W3CDTF">2021-05-17T10:07:57Z</dcterms:created>
  <dcterms:modified xsi:type="dcterms:W3CDTF">2021-05-19T08:20:20Z</dcterms:modified>
</cp:coreProperties>
</file>