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6" d="100"/>
          <a:sy n="56" d="100"/>
        </p:scale>
        <p:origin x="76" y="1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6B748-CF44-4861-96F1-FA2145407A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37FB15-7819-420D-B1D1-6800B5123E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E629C-0D46-4C98-832A-B0563EE02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1C1F0E-C565-432E-B6D4-396C16A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5D9A90-D649-4365-BA35-F6C67C8A3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114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802B9-2CB0-4FCA-800F-20EF2C640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3B533-4024-42EF-8FB1-40607C1EDE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CA91E-1AD0-41F7-8E5F-ACFF1230D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94B3C6-D316-4AE9-AAD6-0FC697900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86AFA2-5669-41FB-8126-47242D77E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701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08AA9-19B1-4447-84B0-88D730373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BC6E6C-4565-4D48-8A0A-7C8179FE92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208131-B384-47BC-8A9F-219CA43DB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7547F-2D2D-4359-A318-0A443738C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F6FD30-0F74-4089-A758-A235A3F04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315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C43CF-660F-4257-8818-7270954CD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0EF930-8F90-4599-AD08-82887EDF35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E21549-5B0C-4CCE-A16F-4B845FED79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A7CD59-D1C6-4200-9F0A-F61067ACF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3F5DAE-AC42-4314-A197-615FBA3BD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6FF69B-7F89-492E-918A-2C61ABFA5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639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B9B58A-376B-457E-A534-845C5429F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AA0695-F533-4B56-BED1-6EFCE45338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DE3069-A68D-4DF0-9FAC-6D56CF3412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605254-0CCF-435A-AEBD-F1E12DE45E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91CF17-F740-4062-9356-AC6300B0A0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F3A53B-574C-4482-84A5-CDCF25073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F59953-162D-46CE-ABF6-CB9C31AF8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766A570-E852-4591-A590-9536C84EC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593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C390D-0166-4DF4-B2F3-2861313A7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E1D37E-DF8B-4C7A-8900-4466C4481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EABC39-4A50-4F99-9D64-DEDF72E74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012A86-7E07-4AB1-8687-AFFA4D966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91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4DC024-459A-4011-9D74-32CFF99A1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4BDD39-D6D2-4BDF-94E1-0A86FF985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DB8E6C-2DDE-400B-9EFB-37BD25AD5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383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DCAB2-0BD4-47EB-83E9-2F58790FE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3E9A4C-6E93-4781-8F2B-EEF0DF50D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251B79-2C01-4881-8840-4B9E054103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318D01-47A7-4199-93A7-5F5B55493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629B4A-71E5-46BC-81FB-61C469AF5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23438A-39EE-4866-8474-1412379E4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394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56F140-8B1B-4E96-8452-A12C57444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5877D5-36F6-4FBD-8653-66D561904E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260C4D-03A9-4D67-9BC6-7D09A42B7C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8BFD50-726E-40B5-8B3D-FE0963C18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3E41B0-0E6E-45F2-9756-03A995239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140AF0-E624-4EFE-BAE7-C1F3EB397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82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DC1BA-464C-4245-B8F7-FC2DA42FE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82374A-FB2A-47F2-8A46-040B3F2596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0A44B3-BC45-4AB2-9B83-1FA7149A1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16356-60F2-48A4-996F-86B05A9765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4F116-8D2D-4E50-A576-7DA9F86E0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925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532D7A-E352-404D-9DCE-5B77907A7C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D5964D-4ED4-4476-8493-B0F3E007B4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EDAFEC-6344-49CA-86F5-AF7392BB6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E3BB7F-88CB-4933-BAD6-69571F276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DFCD0F-AF1C-4980-99DC-4725C1FE6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051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B81426-E2D4-4932-BD9C-89B37A46D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75D553-9D81-45D7-AA48-5A4A7B955D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F188D1-B3D8-46D7-B9D9-EF2749416A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0D22A2-B56E-4718-8CD0-437F155D3C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1ACF7-35A1-4194-AE87-05F50C9667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547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ee Children Cartoon Images, Download Free Children Cartoon Images png  images, Free ClipArts on Clipart Library">
            <a:extLst>
              <a:ext uri="{FF2B5EF4-FFF2-40B4-BE49-F238E27FC236}">
                <a16:creationId xmlns:a16="http://schemas.microsoft.com/office/drawing/2014/main" id="{453FAA59-AB30-4E4E-83FA-4169FE23A8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45" y="178753"/>
            <a:ext cx="2266950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E6CB72-7043-40F5-BBD9-664637FABA08}"/>
              </a:ext>
            </a:extLst>
          </p:cNvPr>
          <p:cNvSpPr txBox="1"/>
          <p:nvPr/>
        </p:nvSpPr>
        <p:spPr>
          <a:xfrm>
            <a:off x="2372994" y="178753"/>
            <a:ext cx="9209405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Me and My Relationships</a:t>
            </a:r>
          </a:p>
          <a:p>
            <a:r>
              <a:rPr lang="en-GB" dirty="0"/>
              <a:t>Autumn term 1</a:t>
            </a:r>
          </a:p>
          <a:p>
            <a:r>
              <a:rPr lang="en-GB" dirty="0"/>
              <a:t>This term your child will be covering the following objectives in PSHE.</a:t>
            </a: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Children will be taught to:</a:t>
            </a: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Suggest actions that will contribute positively to the life of the classroom;</a:t>
            </a: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Make and undertake pledges based on those actions</a:t>
            </a: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Take part in creating and agreeing classroom rules</a:t>
            </a: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Use a range of words to describe feelings</a:t>
            </a: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 that people have different ways of expressing their feelings</a:t>
            </a: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helpful ways of responding to other's feelings</a:t>
            </a: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Define what is meant by the terms 'bullying' and 'teasing' showing an understanding of the difference between the two</a:t>
            </a: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situations as to whether they are incidents of teasing or bullying</a:t>
            </a: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and describe strategies for dealing with bullying</a:t>
            </a: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Rehearse and demonstrate some of these strategies</a:t>
            </a: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Explain the difference between bullying and isolated unkind behaviour</a:t>
            </a: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 that that there are different types of bullying and unkind behaviour</a:t>
            </a: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that bullying and unkind behaviour are both unacceptable ways of behaving</a:t>
            </a: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 that friendship is a special kind of relationship</a:t>
            </a: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some of the ways that good friends care for each other</a:t>
            </a: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Recognise, name and understand how to deal with feelings (e.g. anger, loneliness)</a:t>
            </a: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Explain where someone could get help if they were being upset by someone else’s behaviour.</a:t>
            </a:r>
          </a:p>
          <a:p>
            <a:endParaRPr lang="en-GB" sz="1400" b="1" dirty="0">
              <a:solidFill>
                <a:srgbClr val="7030A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Examples of some of the agreed vocabulary choices used within this topic: </a:t>
            </a:r>
            <a:endParaRPr lang="en-GB" sz="1200" b="1" dirty="0">
              <a:solidFill>
                <a:srgbClr val="7030A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latin typeface="Arial" panose="020B0604020202020204" pitchFamily="34" charset="0"/>
            </a:endParaRPr>
          </a:p>
          <a:p>
            <a:endParaRPr lang="en-GB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D99594-9673-49AD-859B-B4EFF7CC50F4}"/>
              </a:ext>
            </a:extLst>
          </p:cNvPr>
          <p:cNvSpPr txBox="1"/>
          <p:nvPr/>
        </p:nvSpPr>
        <p:spPr>
          <a:xfrm>
            <a:off x="609600" y="4981575"/>
            <a:ext cx="10883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					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ED9FA5E-86C4-4907-99DA-C50E1FEA9E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3495" y="5702022"/>
            <a:ext cx="7139306" cy="7493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FB2C78B-9BBF-4634-83A5-B0D870A74EC9}"/>
              </a:ext>
            </a:extLst>
          </p:cNvPr>
          <p:cNvSpPr txBox="1"/>
          <p:nvPr/>
        </p:nvSpPr>
        <p:spPr>
          <a:xfrm>
            <a:off x="106045" y="2495550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2503248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10 Books That Celebrate Our Many Differences">
            <a:extLst>
              <a:ext uri="{FF2B5EF4-FFF2-40B4-BE49-F238E27FC236}">
                <a16:creationId xmlns:a16="http://schemas.microsoft.com/office/drawing/2014/main" id="{7306F1D3-DCC0-42A9-9F2F-C613175B9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" y="318453"/>
            <a:ext cx="3470140" cy="2018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3C081DC-3274-44B2-A7CE-E09196D36E08}"/>
              </a:ext>
            </a:extLst>
          </p:cNvPr>
          <p:cNvSpPr txBox="1"/>
          <p:nvPr/>
        </p:nvSpPr>
        <p:spPr>
          <a:xfrm>
            <a:off x="3733030" y="318453"/>
            <a:ext cx="7325495" cy="615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Valuing Difference:</a:t>
            </a:r>
          </a:p>
          <a:p>
            <a:r>
              <a:rPr lang="en-GB" dirty="0"/>
              <a:t>Autumn term 2</a:t>
            </a:r>
          </a:p>
          <a:p>
            <a:r>
              <a:rPr lang="en-GB" dirty="0"/>
              <a:t>This term your child will be covering the following objectives in PSHE.</a:t>
            </a: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Identify some of the physical and non-physical differences and similarities between people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Know and use words and phrases that show respect for other people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Identify people who are special to them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Explain some of the ways those people are special to them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Recognise and explain how a person's behaviour can affect other people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Explain how it feels to be part of a group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Explain how it feels to be left out from a group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Identify groups they are part of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Suggest and use strategies for helping someone who is feeling left out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Recognise and describe acts of kindness and unkindness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Explain how these impact on other people's feelings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Suggest kind words and actions they can show to others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Show acts of kindness to others in school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Demonstrate active listening techniques (making eye contact, nodding head, making positive noises, not being distracted)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Suggest strategies for dealing with a range of common situations requiring negotiation skills to help foster and maintain positive relationships.</a:t>
            </a:r>
            <a:endParaRPr lang="en-GB" sz="1400" dirty="0"/>
          </a:p>
          <a:p>
            <a:endParaRPr lang="en-GB" sz="1200" b="1" dirty="0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word choices used in this topic: </a:t>
            </a:r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000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000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CEDBC4A-D727-49DF-8417-4B5E0421CB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9365" y="5373370"/>
            <a:ext cx="6513196" cy="9334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947309A-F3FF-4EEF-95FF-5EF643D66C9B}"/>
              </a:ext>
            </a:extLst>
          </p:cNvPr>
          <p:cNvSpPr txBox="1"/>
          <p:nvPr/>
        </p:nvSpPr>
        <p:spPr>
          <a:xfrm>
            <a:off x="351473" y="2661246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3162674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eeping Safe - Personal Safety PowerPoint with important theme of keeping  safe for primary teaching | Teach KS1 &amp; KS2 children how to keep safe in  dangerous places and use PowerPoint to">
            <a:extLst>
              <a:ext uri="{FF2B5EF4-FFF2-40B4-BE49-F238E27FC236}">
                <a16:creationId xmlns:a16="http://schemas.microsoft.com/office/drawing/2014/main" id="{1E2A6BFF-1988-449D-8AFD-3795E3AF69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30"/>
          <a:stretch/>
        </p:blipFill>
        <p:spPr bwMode="auto">
          <a:xfrm>
            <a:off x="227649" y="615315"/>
            <a:ext cx="2515552" cy="203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nternet Safety - Sacred Heart R.C. Primary School">
            <a:extLst>
              <a:ext uri="{FF2B5EF4-FFF2-40B4-BE49-F238E27FC236}">
                <a16:creationId xmlns:a16="http://schemas.microsoft.com/office/drawing/2014/main" id="{2D48B105-107D-4CB5-AD39-E2BBD0927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8" y="3429000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2DED863-73D0-49C9-950B-FBD9625DC4CC}"/>
              </a:ext>
            </a:extLst>
          </p:cNvPr>
          <p:cNvSpPr txBox="1"/>
          <p:nvPr/>
        </p:nvSpPr>
        <p:spPr>
          <a:xfrm>
            <a:off x="2743201" y="93643"/>
            <a:ext cx="8705851" cy="67710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Keeping Myself Safe:</a:t>
            </a:r>
          </a:p>
          <a:p>
            <a:r>
              <a:rPr lang="en-GB" dirty="0"/>
              <a:t>Spring term 1</a:t>
            </a:r>
          </a:p>
          <a:p>
            <a:r>
              <a:rPr lang="en-GB" dirty="0"/>
              <a:t>This term your child will be covering the following objectives in PSHE.</a:t>
            </a: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Children will be able to:</a:t>
            </a: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Understand that medicines can sometimes make people feel better when they’re ill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Give examples of some of the things that a person can do to feel better without use of medicines, if they are unwell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Explain simple issues of safety and responsibility about medicines and their use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Identify situations in which they would feel safe or unsafe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Suggest actions for dealing with unsafe situations including who they could ask for help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Identify situations in which they would need to say 'Yes', 'No', 'I'll ask', or 'I'll tell', in relation to keeping themselves and others safe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Recognise that body language and facial expression can give clues as to how comfortable and safe someone feels in a situation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Identify the types of touch they like and do not like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Identify who they can talk to if someone touches them in a way that makes them feel uncomfortable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Recognise that some touches are not fun and can hurt or be upsetting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Know that they can ask someone to stop touching them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Identify who they can talk to if someone touches them in a way that makes them feel uncomfortable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Identify safe secrets (including surprises) and unsafe secrets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Recognise the importance of telling someone they trust about a secret which makes them feel unsafe or uncomfortable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Identify how inappropriate touch can make someone feel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Understand that there are unsafe secrets and secrets that are nice surprises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Explain that if someone is being touched in a way that they don’t like they have to tell someone in their safety network so they can help it stop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200" dirty="0"/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word choices used in this topic: </a:t>
            </a:r>
          </a:p>
          <a:p>
            <a:endParaRPr lang="en-GB" sz="12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6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600" b="1" dirty="0">
              <a:solidFill>
                <a:srgbClr val="00B05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6CCC885-FC64-4A27-B8A3-EF513BEEF7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0195" y="4860925"/>
            <a:ext cx="7339965" cy="168211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AFC9326-3E70-4C83-9D6B-E171B526E4C9}"/>
              </a:ext>
            </a:extLst>
          </p:cNvPr>
          <p:cNvSpPr txBox="1"/>
          <p:nvPr/>
        </p:nvSpPr>
        <p:spPr>
          <a:xfrm>
            <a:off x="227648" y="2737981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2041608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hildren's Rights and Responsibilities | Get involved with English">
            <a:extLst>
              <a:ext uri="{FF2B5EF4-FFF2-40B4-BE49-F238E27FC236}">
                <a16:creationId xmlns:a16="http://schemas.microsoft.com/office/drawing/2014/main" id="{F12C6AE6-B6CC-408F-9B8A-89A938CC00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73"/>
          <a:stretch/>
        </p:blipFill>
        <p:spPr bwMode="auto">
          <a:xfrm>
            <a:off x="103188" y="161925"/>
            <a:ext cx="2995612" cy="2367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8B0127E-C126-42B6-A22E-B3B94ACEFF0C}"/>
              </a:ext>
            </a:extLst>
          </p:cNvPr>
          <p:cNvSpPr txBox="1"/>
          <p:nvPr/>
        </p:nvSpPr>
        <p:spPr>
          <a:xfrm>
            <a:off x="3362960" y="436880"/>
            <a:ext cx="760984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Rights and Responsibilities:</a:t>
            </a:r>
          </a:p>
          <a:p>
            <a:r>
              <a:rPr lang="en-GB" dirty="0"/>
              <a:t>Spring term 2:</a:t>
            </a:r>
          </a:p>
          <a:p>
            <a:r>
              <a:rPr lang="en-GB" dirty="0"/>
              <a:t>This term your child will be covering the following objectives in PSHE.</a:t>
            </a: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Children will be taught to:</a:t>
            </a: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Describe and record strategies for getting on with others in the classroom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Explain, and be able to use, strategies for dealing with impulsive behaviour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Identify special people in the school and community who can help to keep them safe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Know how to ask for help.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Identify what they like about the school environment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Identify any problems with the school environment (e.g. things needing repair)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Make suggestions for improving the school environment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Recognise that they all have a responsibility for helping to look after the school environment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Understand that people have choices about what they do with their money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Know that money can be saved for a use at a future time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Explain how they might feel when they spend money on different things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Recognise that money can be spent on items which are essential or non-essential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Know that money can be saved for a future time and understand the reasons why people (including themselves) might do this.</a:t>
            </a:r>
            <a:endParaRPr lang="en-GB" sz="1400" b="1" dirty="0">
              <a:solidFill>
                <a:srgbClr val="0070C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dirty="0">
              <a:latin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latin typeface="Arial" panose="020B0604020202020204" pitchFamily="34" charset="0"/>
                <a:cs typeface="Calibri" panose="020F0502020204030204" pitchFamily="34" charset="0"/>
              </a:rPr>
              <a:t>Examples of agreed vocabulary choices this half term: </a:t>
            </a:r>
          </a:p>
          <a:p>
            <a:endParaRPr lang="en-GB" sz="1400" b="1" dirty="0">
              <a:solidFill>
                <a:srgbClr val="0070C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A98A8C-91D7-4920-93D7-968F1DF036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2960" y="5116195"/>
            <a:ext cx="6076950" cy="9334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B9C6AB8-C0BB-4823-840B-F89A60813433}"/>
              </a:ext>
            </a:extLst>
          </p:cNvPr>
          <p:cNvSpPr txBox="1"/>
          <p:nvPr/>
        </p:nvSpPr>
        <p:spPr>
          <a:xfrm>
            <a:off x="500063" y="2591872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1221332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cientists know how to raise happy, successful kids since 1964">
            <a:extLst>
              <a:ext uri="{FF2B5EF4-FFF2-40B4-BE49-F238E27FC236}">
                <a16:creationId xmlns:a16="http://schemas.microsoft.com/office/drawing/2014/main" id="{7BFAD720-1B83-4B42-A38F-EE4FC44C08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43" y="182563"/>
            <a:ext cx="3000057" cy="213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661A2C-E23F-4249-8446-32977FB2C723}"/>
              </a:ext>
            </a:extLst>
          </p:cNvPr>
          <p:cNvSpPr txBox="1"/>
          <p:nvPr/>
        </p:nvSpPr>
        <p:spPr>
          <a:xfrm>
            <a:off x="3251200" y="182563"/>
            <a:ext cx="7275829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>
                <a:solidFill>
                  <a:schemeClr val="accent4">
                    <a:lumMod val="75000"/>
                  </a:schemeClr>
                </a:solidFill>
              </a:rPr>
              <a:t>Being My Best:</a:t>
            </a:r>
          </a:p>
          <a:p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Summer 1:</a:t>
            </a:r>
          </a:p>
          <a:p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This term your child will be covering the following objectives in PSHE.</a:t>
            </a: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Children will be taught to:</a:t>
            </a: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Explain the stages of the learning line showing an understanding of the learning process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Suggest phrases and words of encouragement to give someone who is learning something new;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Identify and describe where they are on the learning line in a given activity and apply its positive mindset strategies to their own learning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Understand and give examples of things they can choose themselves and things that others choose for them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Explain things that they like and dislike, and understand that they have choices about these things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Understand and explain that some choices can be either healthy or unhealthy and can make a difference to their own health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Explain how germs can be spread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Describe simple hygiene routines such as hand washing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Understand that vaccinations can help to prevent certain illnesses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Explain the importance of good dental hygiene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Describe simple dental hygiene routines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Understand that the body gets energy from food, water and oxygen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Recognise that exercise and sleep are important to health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Name major internal body parts (heart, blood, lungs, stomach, small and large intestines, brain);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Describe how food, water and air get into the body and blood.</a:t>
            </a:r>
            <a:endParaRPr lang="en-GB" sz="1200" b="1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4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choices this half term:</a:t>
            </a: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4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81F427F-F35A-45ED-8A6F-E1BDE060E1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5505" y="4882972"/>
            <a:ext cx="5035550" cy="14859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A768A98-C254-428E-A7F8-DCED3A3CFE05}"/>
              </a:ext>
            </a:extLst>
          </p:cNvPr>
          <p:cNvSpPr txBox="1"/>
          <p:nvPr/>
        </p:nvSpPr>
        <p:spPr>
          <a:xfrm>
            <a:off x="251143" y="2558534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3921711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ong-term studies track how autism changes with age | Spectrum | Autism  Research News">
            <a:extLst>
              <a:ext uri="{FF2B5EF4-FFF2-40B4-BE49-F238E27FC236}">
                <a16:creationId xmlns:a16="http://schemas.microsoft.com/office/drawing/2014/main" id="{49E8BAAF-FC6E-40B7-AA0E-20D43547AF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03848"/>
            <a:ext cx="2171700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9BE31B-266B-495E-9CEA-B4A316ED4AF7}"/>
              </a:ext>
            </a:extLst>
          </p:cNvPr>
          <p:cNvSpPr txBox="1"/>
          <p:nvPr/>
        </p:nvSpPr>
        <p:spPr>
          <a:xfrm>
            <a:off x="2590799" y="303848"/>
            <a:ext cx="8982075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>
                <a:solidFill>
                  <a:srgbClr val="FF33CC"/>
                </a:solidFill>
              </a:rPr>
              <a:t>Growing and Changing:</a:t>
            </a:r>
          </a:p>
          <a:p>
            <a:r>
              <a:rPr lang="en-GB" dirty="0">
                <a:solidFill>
                  <a:srgbClr val="FF33CC"/>
                </a:solidFill>
              </a:rPr>
              <a:t>Summer 2:</a:t>
            </a:r>
          </a:p>
          <a:p>
            <a:r>
              <a:rPr lang="en-GB" dirty="0">
                <a:solidFill>
                  <a:srgbClr val="FF33CC"/>
                </a:solidFill>
              </a:rPr>
              <a:t>This term your child will  be covering the following objectives in PSHE.</a:t>
            </a:r>
          </a:p>
          <a:p>
            <a:r>
              <a:rPr lang="en-GB" sz="14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Children will be taught to:</a:t>
            </a:r>
          </a:p>
          <a:p>
            <a:r>
              <a:rPr lang="en-GB" sz="1400" b="1" dirty="0">
                <a:solidFill>
                  <a:srgbClr val="FF33CC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Demonstrate simple ways of giving positive feedback to others</a:t>
            </a:r>
            <a:endParaRPr lang="en-GB" sz="14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CC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Recognise the range of feelings that are associated with losing (and being reunited) with a person they are close to</a:t>
            </a:r>
            <a:endParaRPr lang="en-GB" sz="14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CC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Identify different stages of growth (e.g. baby, toddler, child, teenager, adult)</a:t>
            </a:r>
            <a:endParaRPr lang="en-GB" sz="14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CC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Understand and describe some of the things that people are capable of at these different stages</a:t>
            </a:r>
            <a:endParaRPr lang="en-GB" sz="14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CC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Identify which parts of the human body are private</a:t>
            </a:r>
            <a:endParaRPr lang="en-GB" sz="14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CC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Understand that humans mostly have the same body parts but that they can look different from person to person</a:t>
            </a:r>
            <a:endParaRPr lang="en-GB" sz="14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CC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Explain what privacy means</a:t>
            </a:r>
            <a:endParaRPr lang="en-GB" sz="14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CC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Know that you are not allowed to touch someone’s private belongings without their permission</a:t>
            </a:r>
            <a:endParaRPr lang="en-GB" sz="14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CC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Give examples of different types of private information</a:t>
            </a:r>
          </a:p>
          <a:p>
            <a:endParaRPr lang="en-GB" sz="1400" b="1" dirty="0">
              <a:solidFill>
                <a:srgbClr val="FF33CC"/>
              </a:solidFill>
              <a:latin typeface="Calibri" panose="020F0502020204030204" pitchFamily="34" charset="0"/>
              <a:ea typeface="Arial" panose="020B0604020202020204" pitchFamily="34" charset="0"/>
            </a:endParaRPr>
          </a:p>
          <a:p>
            <a:endParaRPr lang="en-GB" sz="14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CC"/>
                </a:solidFill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choices this half term: </a:t>
            </a: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dirty="0">
              <a:solidFill>
                <a:srgbClr val="FF33CC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D4449AF-7829-4D6F-B570-73C7C6CCB1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1450" y="4147185"/>
            <a:ext cx="5497830" cy="20383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CB249C0-5296-4977-994A-9686278E89F1}"/>
              </a:ext>
            </a:extLst>
          </p:cNvPr>
          <p:cNvSpPr txBox="1"/>
          <p:nvPr/>
        </p:nvSpPr>
        <p:spPr>
          <a:xfrm>
            <a:off x="285750" y="2627561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21033126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1345</Words>
  <Application>Microsoft Office PowerPoint</Application>
  <PresentationFormat>Widescreen</PresentationFormat>
  <Paragraphs>152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Cook</dc:creator>
  <cp:lastModifiedBy>Angela Cook</cp:lastModifiedBy>
  <cp:revision>10</cp:revision>
  <cp:lastPrinted>2021-05-19T08:18:03Z</cp:lastPrinted>
  <dcterms:created xsi:type="dcterms:W3CDTF">2021-05-17T10:07:57Z</dcterms:created>
  <dcterms:modified xsi:type="dcterms:W3CDTF">2021-05-19T08:18:06Z</dcterms:modified>
</cp:coreProperties>
</file>