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2.xls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372994" y="159703"/>
            <a:ext cx="9209405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what collaboration means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Give examples of how they have worked collaboratively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the attributes needed to work collaboratively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what is meant by the terms negotiation and compromise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Describe strategies for resolving difficult issues or situations.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how to respond to a wide range of feelings in others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Give examples of some key qualities of friendship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Reflect on their own friendship qualities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what things make a relationship unhealthy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who they could talk to if they needed help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characteristics of passive, aggressive and assertive behaviours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rehearse assertiveness skills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basic emotional needs, understand that they change according to circumstance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risk factors in a given situation (involving smoking or other scenarios) and consider outcomes of risk taking in this situation, including emotional risks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online communication can be misinterpreted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Accept that responsible and respectful behaviour is necessary when interacting with others online as well as face-to-face.</a:t>
            </a:r>
            <a:endParaRPr lang="en-GB" sz="1400" dirty="0"/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Examples of some of the agreed vocabulary choices used within this topic:</a:t>
            </a: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99594-9673-49AD-859B-B4EFF7CC50F4}"/>
              </a:ext>
            </a:extLst>
          </p:cNvPr>
          <p:cNvSpPr txBox="1"/>
          <p:nvPr/>
        </p:nvSpPr>
        <p:spPr>
          <a:xfrm>
            <a:off x="-381000" y="4772025"/>
            <a:ext cx="1088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		</a:t>
            </a:r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0A52E8BD-F70E-40D1-AD4A-D66BB617CB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272461"/>
              </p:ext>
            </p:extLst>
          </p:nvPr>
        </p:nvGraphicFramePr>
        <p:xfrm>
          <a:off x="2372993" y="5246688"/>
          <a:ext cx="689610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896174" imgH="1111075" progId="Excel.Sheet.12">
                  <p:embed/>
                </p:oleObj>
              </mc:Choice>
              <mc:Fallback>
                <p:oleObj name="Worksheet" r:id="rId3" imgW="6896174" imgH="11110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2993" y="5246688"/>
                        <a:ext cx="6896100" cy="111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84D074F-092C-471C-B092-C295D53C0BA1}"/>
              </a:ext>
            </a:extLst>
          </p:cNvPr>
          <p:cNvSpPr txBox="1"/>
          <p:nvPr/>
        </p:nvSpPr>
        <p:spPr>
          <a:xfrm>
            <a:off x="240030" y="2652356"/>
            <a:ext cx="6286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03911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403215" y="191453"/>
            <a:ext cx="8229985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some key qualities of friendship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ways of making a friendship last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why friendships sometimes end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Rehearse active listening skills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Demonstrate respectfulness in responding to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Respond appropriately to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Develop an understanding of discrimination and its injustice, and describe this using examples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Empathise with people who have been, and currently are, subjected to injustice, including through racism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Consider how discriminatory behaviour can be challenged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and describe the different groups that make up their school/wider community/other parts of the UK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the benefits of living in a diverse society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importance of mutual respect for different faiths and beliefs and how we demonstrate this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the information we see online, either text or images, is not always true or accurate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some people post things online about themselves that aren’t true, sometimes this is so that people will like them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the difference between sex, gender identity, gender expression and sexual orientation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 consequences of positive and negative behaviour on themselves and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how individual/group actions can impact on others in a positive or negative way</a:t>
            </a: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860114C-FE02-4237-BEBD-5D6F942E006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9178035"/>
              </p:ext>
            </p:extLst>
          </p:nvPr>
        </p:nvGraphicFramePr>
        <p:xfrm>
          <a:off x="3403215" y="5037138"/>
          <a:ext cx="61976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197797" imgH="742950" progId="Excel.Sheet.12">
                  <p:embed/>
                </p:oleObj>
              </mc:Choice>
              <mc:Fallback>
                <p:oleObj name="Worksheet" r:id="rId3" imgW="6197797" imgH="7429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03215" y="5037138"/>
                        <a:ext cx="6197600" cy="74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1E37C19-8E84-4461-BDFE-6F7E01A205CA}"/>
              </a:ext>
            </a:extLst>
          </p:cNvPr>
          <p:cNvSpPr txBox="1"/>
          <p:nvPr/>
        </p:nvSpPr>
        <p:spPr>
          <a:xfrm>
            <a:off x="303656" y="254330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61531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93643"/>
            <a:ext cx="9347199" cy="8156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Keeping Myself Safe:</a:t>
            </a:r>
          </a:p>
          <a:p>
            <a:r>
              <a:rPr lang="en-GB" dirty="0"/>
              <a:t>Spring term 1</a:t>
            </a:r>
          </a:p>
          <a:p>
            <a:r>
              <a:rPr lang="en-GB" sz="1200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what a habit is, giving examples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why and how a habit can be hard to change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there are positive and negative risks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how to weigh up risk factors when making a decision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Describe some of the possible outcomes of taking a risk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strategies to deal with both face-to-face and online bullying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strategies and skills for supporting others who are bullied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and describe the difference between online and face-to-face bullying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which situations are risky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Explore and share their views about decision making  when faced with a risky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what someone should do when faced with a risky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what is meant by a dare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why someone might give a dare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ways of standing up to someone who gives a dare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Reflect on what information they share offline and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that people aren’t always who they say they are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 how to protect personal information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some of the complexities of categorising drugs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 that all medicines are drugs but not all drugs are medicines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ways in which medicines can be helpful or harmful and used safely or unsafely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the actual norms around smoking and the reasons for common misperceptions of these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risk factors in a given situation (involving smoking) and consider outcomes of risk taking in this situation, including emotional risks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the actual norms around smoking/alcohol and the reasons for common misperceptions of these.</a:t>
            </a:r>
            <a:endParaRPr lang="en-GB" sz="1200" dirty="0"/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0A5055F-96F8-4DCE-ACFB-5A8234DB55C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372688"/>
              </p:ext>
            </p:extLst>
          </p:nvPr>
        </p:nvGraphicFramePr>
        <p:xfrm>
          <a:off x="2743201" y="5722938"/>
          <a:ext cx="78740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7873901" imgH="742950" progId="Excel.Sheet.12">
                  <p:embed/>
                </p:oleObj>
              </mc:Choice>
              <mc:Fallback>
                <p:oleObj name="Worksheet" r:id="rId4" imgW="7873901" imgH="7429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3201" y="5722938"/>
                        <a:ext cx="7874000" cy="74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52FFCF3-6117-43E1-B22E-43BFF6540E8F}"/>
              </a:ext>
            </a:extLst>
          </p:cNvPr>
          <p:cNvSpPr txBox="1"/>
          <p:nvPr/>
        </p:nvSpPr>
        <p:spPr>
          <a:xfrm>
            <a:off x="227648" y="2857348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792412" cy="220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2895600" y="161925"/>
            <a:ext cx="878078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Identify, write and discuss issues currently in the media concerning health and wellbeing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Express their opinions on an issue concerning health and wellbeing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Make recommendations on an issue concerning health and wellbeing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difference between a fact and an opinion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what biased reporting is and the need to think critically about things we read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differences between responsibilities, rights and duties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Discuss what can make them difficult to follow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 impact on individuals and the wider community if responsibilities are not carried out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what we mean by the terms voluntary, community and pressure (action) group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voluntary groups, the kind of work they do and its value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State the costs involved in producing and selling an item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questions a consumer should ask before buying a product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terms loan, credit, debt and interest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Suggest advice for a range of situations involving personal finance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some of the areas that local councils have responsibility for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local councillors are elected to represent their local community.</a:t>
            </a:r>
            <a:endParaRPr lang="en-GB" sz="1200" dirty="0"/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A1DDACAE-7CE3-4CEF-A590-25BF084E68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701613"/>
              </p:ext>
            </p:extLst>
          </p:nvPr>
        </p:nvGraphicFramePr>
        <p:xfrm>
          <a:off x="2895600" y="5115243"/>
          <a:ext cx="621665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216736" imgH="927012" progId="Excel.Sheet.12">
                  <p:embed/>
                </p:oleObj>
              </mc:Choice>
              <mc:Fallback>
                <p:oleObj name="Worksheet" r:id="rId3" imgW="6216736" imgH="92701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95600" y="5115243"/>
                        <a:ext cx="6216650" cy="927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CEFFF6C-7715-4F06-A7C9-6288B5FD6A3F}"/>
              </a:ext>
            </a:extLst>
          </p:cNvPr>
          <p:cNvSpPr txBox="1"/>
          <p:nvPr/>
        </p:nvSpPr>
        <p:spPr>
          <a:xfrm>
            <a:off x="103188" y="2685692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4" y="182563"/>
            <a:ext cx="2796512" cy="198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047655" y="182563"/>
            <a:ext cx="8893201" cy="670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Being My Best:</a:t>
            </a:r>
          </a:p>
          <a:p>
            <a:r>
              <a:rPr lang="en-GB" dirty="0"/>
              <a:t>Summer 1:</a:t>
            </a:r>
          </a:p>
          <a:p>
            <a:r>
              <a:rPr lang="en-GB" sz="1400" b="1" dirty="0"/>
              <a:t>This term your child will be covering the following objectives in PSHE: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two harmful effects each of smoking/drinking alcohol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importance of food, water and oxygen, sleep and exercise for the human body and its health 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actual norms around smoking and the reasons for common misperceptions of these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the basic functions of the four systems covered and know they are inter-related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function of at least one internal organ. 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importance of food, water and oxygen, sleep and exercise for the human body and its health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their own strengths and talents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areas that need improvement and describe strategies for achieving those improvements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State what is meant by community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what being part of a school community means to them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of improving the school community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people who are responsible for helping them stay healthy and safe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ways that they can help these people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'star' qualities of celebrities as portrayed by the media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 way people are portrayed in the media isn't always an accurate reflection of them in real life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'star' qualities that 'ordinary' people have</a:t>
            </a:r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9ED57035-3C0E-48D0-A902-3D54A405ED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777165"/>
              </p:ext>
            </p:extLst>
          </p:nvPr>
        </p:nvGraphicFramePr>
        <p:xfrm>
          <a:off x="3206750" y="4789488"/>
          <a:ext cx="661670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616823" imgH="1111075" progId="Excel.Sheet.12">
                  <p:embed/>
                </p:oleObj>
              </mc:Choice>
              <mc:Fallback>
                <p:oleObj name="Worksheet" r:id="rId3" imgW="6616823" imgH="11110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6750" y="4789488"/>
                        <a:ext cx="6616700" cy="111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544795C-5C99-40C1-9683-4BBA32F88B69}"/>
              </a:ext>
            </a:extLst>
          </p:cNvPr>
          <p:cNvSpPr txBox="1"/>
          <p:nvPr/>
        </p:nvSpPr>
        <p:spPr>
          <a:xfrm>
            <a:off x="251144" y="2482711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28123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279650" y="0"/>
            <a:ext cx="9448800" cy="8002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/>
              <a:t>Growing and Changing:</a:t>
            </a:r>
          </a:p>
          <a:p>
            <a:r>
              <a:rPr lang="en-GB" sz="1600" dirty="0"/>
              <a:t>Summer 2:</a:t>
            </a:r>
          </a:p>
          <a:p>
            <a:r>
              <a:rPr lang="en-GB" sz="1600" dirty="0"/>
              <a:t>This </a:t>
            </a:r>
            <a:r>
              <a:rPr lang="en-GB" sz="1200" dirty="0"/>
              <a:t>term your child will  be covering the following objectives in PSHE</a:t>
            </a:r>
            <a:r>
              <a:rPr lang="en-GB" sz="1200" dirty="0">
                <a:solidFill>
                  <a:srgbClr val="FF33CC"/>
                </a:solidFill>
              </a:rPr>
              <a:t>.</a:t>
            </a: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Use a range of words and phrases to describe the intensity of different feelings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Distinguish between good and not so good feelings, using appropriate vocabulary to describe these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strategies they can use to build resilience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people who can be trusted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what kinds of touch are acceptable or unacceptable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strategies for dealing with situations in which they would feel uncomfortable, particularly in relation to inappropriate touch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someone might feel when they are separated from someone or something they like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to help someone who is separated from someone or something they like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the correct words for the external sexual organs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Discuss some of the myths associated with puberty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some products that they may need during puberty and why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what menstruation is and why it happens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how our body feels when we’re relaxed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List some of the ways our body feels when it is nervous or sad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and/or demonstrate how to be resilient in order to find someone who will listen to you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 consequences of positive and negative behaviour on themselves and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how individual/group actions can impact on others in a positive or negative way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the difference between a safe and an unsafe secret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situations where someone might need to break a confidence in order to keep someone 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some people can get bullied because of the way they express their gender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how bullying behaviours can be stopped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why puberty happens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the key facts of the menstrual cycle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periods are a normal part of puberty for girls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3399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some of the ways to cope better with periods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95EF75-73FE-4886-922C-55E992AF3455}"/>
              </a:ext>
            </a:extLst>
          </p:cNvPr>
          <p:cNvSpPr txBox="1"/>
          <p:nvPr/>
        </p:nvSpPr>
        <p:spPr>
          <a:xfrm>
            <a:off x="107950" y="277570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70DDCD69-BAAD-4E0C-B698-D8634FC1A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90023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AA115A-F93E-4BD7-8545-EB53C74A860A}"/>
              </a:ext>
            </a:extLst>
          </p:cNvPr>
          <p:cNvSpPr txBox="1"/>
          <p:nvPr/>
        </p:nvSpPr>
        <p:spPr>
          <a:xfrm>
            <a:off x="2908300" y="314236"/>
            <a:ext cx="89789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Growing and Changing:</a:t>
            </a:r>
          </a:p>
          <a:p>
            <a:r>
              <a:rPr lang="en-GB" sz="1800" dirty="0"/>
              <a:t>Summer 2:</a:t>
            </a:r>
          </a:p>
          <a:p>
            <a:r>
              <a:rPr lang="en-GB" sz="18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r>
              <a:rPr lang="en-GB" sz="18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800" dirty="0"/>
          </a:p>
          <a:p>
            <a:endParaRPr lang="en-GB" dirty="0"/>
          </a:p>
          <a:p>
            <a:endParaRPr lang="en-GB" sz="180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058C4F0-DDA9-47C8-AAB9-AE6920BDB5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5714636"/>
              </p:ext>
            </p:extLst>
          </p:nvPr>
        </p:nvGraphicFramePr>
        <p:xfrm>
          <a:off x="2745003" y="1869386"/>
          <a:ext cx="9305494" cy="3488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7385038" imgH="2768425" progId="Excel.Sheet.12">
                  <p:embed/>
                </p:oleObj>
              </mc:Choice>
              <mc:Fallback>
                <p:oleObj name="Worksheet" r:id="rId3" imgW="7385038" imgH="27684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45003" y="1869386"/>
                        <a:ext cx="9305494" cy="34885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77815E9-ED46-483F-8E3B-6A4C05528523}"/>
              </a:ext>
            </a:extLst>
          </p:cNvPr>
          <p:cNvSpPr txBox="1"/>
          <p:nvPr/>
        </p:nvSpPr>
        <p:spPr>
          <a:xfrm>
            <a:off x="476250" y="2787134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highlight>
                  <a:srgbClr val="FFFF00"/>
                </a:highlight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3937787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1492</Words>
  <Application>Microsoft Office PowerPoint</Application>
  <PresentationFormat>Widescreen</PresentationFormat>
  <Paragraphs>203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19</cp:revision>
  <cp:lastPrinted>2021-05-19T08:21:55Z</cp:lastPrinted>
  <dcterms:created xsi:type="dcterms:W3CDTF">2021-05-17T10:07:57Z</dcterms:created>
  <dcterms:modified xsi:type="dcterms:W3CDTF">2021-05-19T08:21:59Z</dcterms:modified>
</cp:coreProperties>
</file>