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6" d="100"/>
          <a:sy n="56" d="100"/>
        </p:scale>
        <p:origin x="76" y="1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6B748-CF44-4861-96F1-FA2145407A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37FB15-7819-420D-B1D1-6800B5123E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E629C-0D46-4C98-832A-B0563EE02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1C1F0E-C565-432E-B6D4-396C16A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5D9A90-D649-4365-BA35-F6C67C8A3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114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802B9-2CB0-4FCA-800F-20EF2C640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3B533-4024-42EF-8FB1-40607C1EDE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CA91E-1AD0-41F7-8E5F-ACFF1230D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94B3C6-D316-4AE9-AAD6-0FC697900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86AFA2-5669-41FB-8126-47242D77E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701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08AA9-19B1-4447-84B0-88D730373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BC6E6C-4565-4D48-8A0A-7C8179FE92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08131-B384-47BC-8A9F-219CA43DB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7547F-2D2D-4359-A318-0A443738C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F6FD30-0F74-4089-A758-A235A3F04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315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C43CF-660F-4257-8818-7270954CD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0EF930-8F90-4599-AD08-82887EDF35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E21549-5B0C-4CCE-A16F-4B845FED79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A7CD59-D1C6-4200-9F0A-F61067ACF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3F5DAE-AC42-4314-A197-615FBA3BD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6FF69B-7F89-492E-918A-2C61ABFA5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639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9B58A-376B-457E-A534-845C5429F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AA0695-F533-4B56-BED1-6EFCE45338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DE3069-A68D-4DF0-9FAC-6D56CF3412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605254-0CCF-435A-AEBD-F1E12DE45E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91CF17-F740-4062-9356-AC6300B0A0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F3A53B-574C-4482-84A5-CDCF25073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F59953-162D-46CE-ABF6-CB9C31AF8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66A570-E852-4591-A590-9536C84EC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593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C390D-0166-4DF4-B2F3-2861313A7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E1D37E-DF8B-4C7A-8900-4466C4481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EABC39-4A50-4F99-9D64-DEDF72E74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012A86-7E07-4AB1-8687-AFFA4D966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91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4DC024-459A-4011-9D74-32CFF99A1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4BDD39-D6D2-4BDF-94E1-0A86FF985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DB8E6C-2DDE-400B-9EFB-37BD25AD5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383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DCAB2-0BD4-47EB-83E9-2F58790FE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3E9A4C-6E93-4781-8F2B-EEF0DF50D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251B79-2C01-4881-8840-4B9E054103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318D01-47A7-4199-93A7-5F5B55493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629B4A-71E5-46BC-81FB-61C469AF5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23438A-39EE-4866-8474-1412379E4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394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56F140-8B1B-4E96-8452-A12C57444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5877D5-36F6-4FBD-8653-66D561904E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260C4D-03A9-4D67-9BC6-7D09A42B7C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8BFD50-726E-40B5-8B3D-FE0963C18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3E41B0-0E6E-45F2-9756-03A995239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140AF0-E624-4EFE-BAE7-C1F3EB397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82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DC1BA-464C-4245-B8F7-FC2DA42FE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82374A-FB2A-47F2-8A46-040B3F2596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0A44B3-BC45-4AB2-9B83-1FA7149A1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16356-60F2-48A4-996F-86B05A976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4F116-8D2D-4E50-A576-7DA9F86E0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925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532D7A-E352-404D-9DCE-5B77907A7C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D5964D-4ED4-4476-8493-B0F3E007B4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EDAFEC-6344-49CA-86F5-AF7392BB6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E3BB7F-88CB-4933-BAD6-69571F276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DFCD0F-AF1C-4980-99DC-4725C1FE6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051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B81426-E2D4-4932-BD9C-89B37A46D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75D553-9D81-45D7-AA48-5A4A7B955D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F188D1-B3D8-46D7-B9D9-EF2749416A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0D22A2-B56E-4718-8CD0-437F155D3C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1ACF7-35A1-4194-AE87-05F50C9667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547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package" Target="../embeddings/Microsoft_Excel_Worksheet2.xlsx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ee Children Cartoon Images, Download Free Children Cartoon Images png  images, Free ClipArts on Clipart Library">
            <a:extLst>
              <a:ext uri="{FF2B5EF4-FFF2-40B4-BE49-F238E27FC236}">
                <a16:creationId xmlns:a16="http://schemas.microsoft.com/office/drawing/2014/main" id="{453FAA59-AB30-4E4E-83FA-4169FE23A8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45" y="178753"/>
            <a:ext cx="2266950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E6CB72-7043-40F5-BBD9-664637FABA08}"/>
              </a:ext>
            </a:extLst>
          </p:cNvPr>
          <p:cNvSpPr txBox="1"/>
          <p:nvPr/>
        </p:nvSpPr>
        <p:spPr>
          <a:xfrm>
            <a:off x="2372994" y="159703"/>
            <a:ext cx="9209405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Me and My Relationships</a:t>
            </a:r>
          </a:p>
          <a:p>
            <a:r>
              <a:rPr lang="en-GB" dirty="0"/>
              <a:t>Autumn term 1</a:t>
            </a:r>
          </a:p>
          <a:p>
            <a:r>
              <a:rPr lang="en-GB" dirty="0"/>
              <a:t>This term your child will be covering the following objectives in PSHE.</a:t>
            </a: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Demonstrate a collaborative approach to a task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Describe and implement the skills needed to do this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Explain what is meant by the terms 'negotiation' and 'compromise'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Suggest positive strategies for negotiating and compromising within a collaborative task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Demonstrate positive strategies for negotiating and compromising within a collaborative task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Recognise some of the challenges that arise from friendships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Suggest strategies for dealing with such challenges demonstrating the need for respect and an assertive approach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List some assertive behaviours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Recognise peer influence and pressure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Demonstrate using some assertive behaviours, through role-play, to resist peer influence and pressure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Recognise and empathise with patterns of behaviour in peer-group dynamics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Recognise basic emotional needs and understand that they change according to circumstance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Suggest strategies for dealing assertively with a situation where someone under pressure may do something they feel uncomfortable about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Describe the consequences of reacting to others in a positive or negative way; 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Suggest ways that people can respond more positively to others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Describe ways in which people show their commitment to each other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Know the ages at which a person can marry, depending on whether their parents agree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Understand that everyone has the right to be free to choose who and whether to marry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Recognise that some types of physical contact can produce strong negative feelings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Know that some inappropriate touch is also illegal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Identify strategies for keeping personal information safe online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ea typeface="Arial" panose="020B0604020202020204" pitchFamily="34" charset="0"/>
              </a:rPr>
              <a:t>Describe safe and respectful behaviours when using communication technology</a:t>
            </a:r>
            <a:endParaRPr lang="en-GB" sz="1200" b="1" dirty="0">
              <a:solidFill>
                <a:srgbClr val="7030A0"/>
              </a:solidFill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a typeface="Arial" panose="020B0604020202020204" pitchFamily="34" charset="0"/>
              </a:rPr>
              <a:t>Examples of some of the agreed vocabulary choices used within this topic:</a:t>
            </a:r>
          </a:p>
          <a:p>
            <a:endParaRPr lang="en-GB" sz="1200" b="1" dirty="0">
              <a:solidFill>
                <a:srgbClr val="7030A0"/>
              </a:solidFill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a typeface="Arial" panose="020B0604020202020204" pitchFamily="34" charset="0"/>
              </a:rPr>
              <a:t> </a:t>
            </a:r>
            <a:endParaRPr lang="en-GB" sz="1200" b="1" dirty="0">
              <a:solidFill>
                <a:srgbClr val="7030A0"/>
              </a:solidFill>
              <a:effectLst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effectLst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</a:endParaRPr>
          </a:p>
          <a:p>
            <a:endParaRPr lang="en-GB" sz="1200" dirty="0"/>
          </a:p>
        </p:txBody>
      </p:sp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C30D59F7-0758-4ABA-9245-6C6DFA3D711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4349258"/>
              </p:ext>
            </p:extLst>
          </p:nvPr>
        </p:nvGraphicFramePr>
        <p:xfrm>
          <a:off x="1755775" y="5595938"/>
          <a:ext cx="8680450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8680388" imgH="742950" progId="Excel.Sheet.12">
                  <p:embed/>
                </p:oleObj>
              </mc:Choice>
              <mc:Fallback>
                <p:oleObj name="Worksheet" r:id="rId3" imgW="8680388" imgH="74295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55775" y="5595938"/>
                        <a:ext cx="8680450" cy="742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DCFF5A0-3C33-4C62-A644-9604A573BEFC}"/>
              </a:ext>
            </a:extLst>
          </p:cNvPr>
          <p:cNvSpPr txBox="1"/>
          <p:nvPr/>
        </p:nvSpPr>
        <p:spPr>
          <a:xfrm>
            <a:off x="106045" y="2508489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6</a:t>
            </a:r>
          </a:p>
        </p:txBody>
      </p:sp>
    </p:spTree>
    <p:extLst>
      <p:ext uri="{BB962C8B-B14F-4D97-AF65-F5344CB8AC3E}">
        <p14:creationId xmlns:p14="http://schemas.microsoft.com/office/powerpoint/2010/main" val="2503248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0 Books That Celebrate Our Many Differences">
            <a:extLst>
              <a:ext uri="{FF2B5EF4-FFF2-40B4-BE49-F238E27FC236}">
                <a16:creationId xmlns:a16="http://schemas.microsoft.com/office/drawing/2014/main" id="{7306F1D3-DCC0-42A9-9F2F-C613175B9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" y="318453"/>
            <a:ext cx="3039110" cy="2018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3C081DC-3274-44B2-A7CE-E09196D36E08}"/>
              </a:ext>
            </a:extLst>
          </p:cNvPr>
          <p:cNvSpPr txBox="1"/>
          <p:nvPr/>
        </p:nvSpPr>
        <p:spPr>
          <a:xfrm>
            <a:off x="3403215" y="191453"/>
            <a:ext cx="8229985" cy="7109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Valuing Difference:</a:t>
            </a:r>
          </a:p>
          <a:p>
            <a:r>
              <a:rPr lang="en-GB" dirty="0"/>
              <a:t>Autumn term 2</a:t>
            </a:r>
          </a:p>
          <a:p>
            <a:r>
              <a:rPr lang="en-GB" dirty="0"/>
              <a:t>This term your child will be covering the following objectives in PSHE.</a:t>
            </a: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Recognise that bullying and discriminatory behaviour can result from disrespect of people's differences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Suggest strategies for dealing with bullying, as a bystander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Describe positive attributes of their peers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Know that all people are unique but that we have far more in common with each other than what is different about us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Consider how a bystander can respond to someone being rude, offensive or bullying someone else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Demonstrate ways of offering support to someone who has been bullied 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Demonstrate ways of showing respect to others, using verbal and non-verbal communication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Understand and explain the term prejudice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Identify and describe the different groups that make up their school/wider community/other parts of the UK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Describe the benefits of living in a diverse society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Explain the importance of mutual respect for different faiths and beliefs and how we demonstrate this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Explain the difference between a friend and an acquaintance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Describe qualities of a strong, positive friendship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Describe the benefits of other types of relationship (e.g. neighbour, parent/carer, relative)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Define what is meant by the term stereotype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Recognise how the media can sometimes reinforce gender stereotypes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Recognise that people fall into a wide range of what is seen as normal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Challenge stereotypical gender portrayals of people.</a:t>
            </a:r>
          </a:p>
          <a:p>
            <a:endParaRPr lang="en-GB" sz="1200" b="1" dirty="0">
              <a:solidFill>
                <a:srgbClr val="FF0000"/>
              </a:solidFill>
              <a:effectLst/>
              <a:ea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Examples of agreed vocabulary word choices used in this topic:</a:t>
            </a:r>
          </a:p>
          <a:p>
            <a:r>
              <a:rPr lang="en-GB" sz="1200" b="1" dirty="0">
                <a:solidFill>
                  <a:srgbClr val="FF000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1200" b="1" dirty="0">
              <a:solidFill>
                <a:srgbClr val="FF0000"/>
              </a:solidFill>
              <a:effectLst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0000"/>
              </a:solidFill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0000"/>
              </a:solidFill>
              <a:cs typeface="Calibri" panose="020F0502020204030204" pitchFamily="34" charset="0"/>
            </a:endParaRPr>
          </a:p>
          <a:p>
            <a:endParaRPr lang="en-GB" sz="1400" dirty="0"/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0F7A5B3D-7222-44E7-A9DF-C6FE99896A9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4078224"/>
              </p:ext>
            </p:extLst>
          </p:nvPr>
        </p:nvGraphicFramePr>
        <p:xfrm>
          <a:off x="3403215" y="5103813"/>
          <a:ext cx="619760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6197797" imgH="1295531" progId="Excel.Sheet.12">
                  <p:embed/>
                </p:oleObj>
              </mc:Choice>
              <mc:Fallback>
                <p:oleObj name="Worksheet" r:id="rId3" imgW="6197797" imgH="1295531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03215" y="5103813"/>
                        <a:ext cx="6197600" cy="1295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3E08C54F-0D8B-495B-B49E-4D765A8D4C28}"/>
              </a:ext>
            </a:extLst>
          </p:cNvPr>
          <p:cNvSpPr txBox="1"/>
          <p:nvPr/>
        </p:nvSpPr>
        <p:spPr>
          <a:xfrm>
            <a:off x="253048" y="2735699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6</a:t>
            </a:r>
          </a:p>
        </p:txBody>
      </p:sp>
    </p:spTree>
    <p:extLst>
      <p:ext uri="{BB962C8B-B14F-4D97-AF65-F5344CB8AC3E}">
        <p14:creationId xmlns:p14="http://schemas.microsoft.com/office/powerpoint/2010/main" val="3162674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eeping Safe - Personal Safety PowerPoint with important theme of keeping  safe for primary teaching | Teach KS1 &amp; KS2 children how to keep safe in  dangerous places and use PowerPoint to">
            <a:extLst>
              <a:ext uri="{FF2B5EF4-FFF2-40B4-BE49-F238E27FC236}">
                <a16:creationId xmlns:a16="http://schemas.microsoft.com/office/drawing/2014/main" id="{1E2A6BFF-1988-449D-8AFD-3795E3AF69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30"/>
          <a:stretch/>
        </p:blipFill>
        <p:spPr bwMode="auto">
          <a:xfrm>
            <a:off x="227649" y="615315"/>
            <a:ext cx="2515552" cy="203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nternet Safety - Sacred Heart R.C. Primary School">
            <a:extLst>
              <a:ext uri="{FF2B5EF4-FFF2-40B4-BE49-F238E27FC236}">
                <a16:creationId xmlns:a16="http://schemas.microsoft.com/office/drawing/2014/main" id="{2D48B105-107D-4CB5-AD39-E2BBD0927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8" y="3429000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2DED863-73D0-49C9-950B-FBD9625DC4CC}"/>
              </a:ext>
            </a:extLst>
          </p:cNvPr>
          <p:cNvSpPr txBox="1"/>
          <p:nvPr/>
        </p:nvSpPr>
        <p:spPr>
          <a:xfrm>
            <a:off x="2743201" y="340376"/>
            <a:ext cx="9347199" cy="79098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Keeping Myself Safe:</a:t>
            </a:r>
          </a:p>
          <a:p>
            <a:r>
              <a:rPr lang="en-GB" sz="1400" dirty="0"/>
              <a:t>Spring term 1</a:t>
            </a:r>
          </a:p>
          <a:p>
            <a:r>
              <a:rPr lang="en-GB" sz="1400" dirty="0"/>
              <a:t>This term your child will be covering the following objectives in PSHE.</a:t>
            </a:r>
          </a:p>
          <a:p>
            <a:endParaRPr lang="en-GB" sz="1400" dirty="0"/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Accept that responsible and respectful behaviour is necessary when interacting with others online and face-to-face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Understand and describe the ease with which something posted online can spread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Identify strategies for keeping personal information safe online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Describe safe behaviours when using communication technology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Know that it is illegal to create and share sexual images of children under 18 years old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Explore the risks of sharing photos and films of themselves with other people directly or online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Know how to keep their information private online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Define what is meant by addiction, demonstrating an understanding that addiction is a form of behaviour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Understand that all humans have basic emotional needs and explain some of the ways these needs can be met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Explain how drugs can be categorised into different groups depending on their medical and legal context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Demonstrate an understanding that drugs can have both medical and non-medical uses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Explain in simple terms some of the laws that control drugs in this country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Understand some of the basic laws in relation to drugs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Explain why there are laws relating to drugs in this country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Understand the actual norms around drinking alcohol and the reasons for common misperceptions of these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Describe some of the effects and risks of drinking alcohol.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Understand that all humans have basic emotional needs and explain some of the ways these needs can be met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Explain how these emotional needs impact on people's behaviour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Suggest positive ways that people can get their emotional need met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Understand and give examples of conflicting emotions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ea typeface="Arial" panose="020B0604020202020204" pitchFamily="34" charset="0"/>
              </a:rPr>
              <a:t>Understand and reflect on how independence and responsibility go together</a:t>
            </a:r>
            <a:endParaRPr lang="en-GB" sz="1200" dirty="0"/>
          </a:p>
          <a:p>
            <a:endParaRPr lang="en-GB" sz="12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word choices used in this topic: </a:t>
            </a:r>
          </a:p>
          <a:p>
            <a:endParaRPr lang="en-GB" sz="12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6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600" b="1" dirty="0">
              <a:solidFill>
                <a:srgbClr val="00B05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32854C11-6574-4475-846E-FDB78B8D1F8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0038920"/>
              </p:ext>
            </p:extLst>
          </p:nvPr>
        </p:nvGraphicFramePr>
        <p:xfrm>
          <a:off x="2120900" y="5533468"/>
          <a:ext cx="10020300" cy="12680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4" imgW="10236151" imgH="1295531" progId="Excel.Sheet.12">
                  <p:embed/>
                </p:oleObj>
              </mc:Choice>
              <mc:Fallback>
                <p:oleObj name="Worksheet" r:id="rId4" imgW="10236151" imgH="1295531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20900" y="5533468"/>
                        <a:ext cx="10020300" cy="126807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BB74159B-DB13-455F-8C80-0D1AB51ADB6E}"/>
              </a:ext>
            </a:extLst>
          </p:cNvPr>
          <p:cNvSpPr txBox="1"/>
          <p:nvPr/>
        </p:nvSpPr>
        <p:spPr>
          <a:xfrm>
            <a:off x="227648" y="2929968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6</a:t>
            </a:r>
          </a:p>
        </p:txBody>
      </p:sp>
    </p:spTree>
    <p:extLst>
      <p:ext uri="{BB962C8B-B14F-4D97-AF65-F5344CB8AC3E}">
        <p14:creationId xmlns:p14="http://schemas.microsoft.com/office/powerpoint/2010/main" val="2041608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hildren's Rights and Responsibilities | Get involved with English">
            <a:extLst>
              <a:ext uri="{FF2B5EF4-FFF2-40B4-BE49-F238E27FC236}">
                <a16:creationId xmlns:a16="http://schemas.microsoft.com/office/drawing/2014/main" id="{F12C6AE6-B6CC-408F-9B8A-89A938CC00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73"/>
          <a:stretch/>
        </p:blipFill>
        <p:spPr bwMode="auto">
          <a:xfrm>
            <a:off x="103188" y="161925"/>
            <a:ext cx="2792412" cy="2207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8B0127E-C126-42B6-A22E-B3B94ACEFF0C}"/>
              </a:ext>
            </a:extLst>
          </p:cNvPr>
          <p:cNvSpPr txBox="1"/>
          <p:nvPr/>
        </p:nvSpPr>
        <p:spPr>
          <a:xfrm>
            <a:off x="2895600" y="161925"/>
            <a:ext cx="878078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Rights and Responsibilities:</a:t>
            </a:r>
          </a:p>
          <a:p>
            <a:r>
              <a:rPr lang="en-GB" dirty="0"/>
              <a:t>Spring term 2:</a:t>
            </a:r>
          </a:p>
          <a:p>
            <a:r>
              <a:rPr lang="en-GB" dirty="0"/>
              <a:t>This term your child will be covering the following objectives in PSHE.</a:t>
            </a:r>
          </a:p>
          <a:p>
            <a:endParaRPr lang="en-GB" dirty="0"/>
          </a:p>
          <a:p>
            <a:r>
              <a:rPr lang="en-GB" sz="1200" b="1" dirty="0">
                <a:solidFill>
                  <a:srgbClr val="0070C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Define the terms 'fact', 'opinion', 'biased' and 'unbiased', explaining the difference between them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Describe the language and techniques that make up a biased report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Analyse a report also extract the facts from it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Know the legal age (and reason behind these) for having a social media account 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Understand why people don’t tell the truth and often post only the good bits about themselves, online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Recognise that people’s lives are much more balanced in real life, with positives and negatives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Explain some benefits of saving money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Describe the different ways money can be saved, outlining the pros and cons of each method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Describe the costs that go into producing an item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Suggest sale prices for a variety of items, taking into account a range of factors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Explain what is meant by the term interest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Recognise and explain that different jobs have different levels of pay and the factors that influence this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Explain the different types of tax (income tax and VAT) which help to fund public services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Evaluate the different public services and compare their value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Explain what we mean by the terms voluntary, community and pressure (action) group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Describe the aim, mission statement, activity and beneficiaries of a chosen voluntary, community or action group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Explain what is meant by living in an environmentally sustainable way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Suggest actions that could be taken to live in a more environmentally sustainable way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cs typeface="Calibri" panose="020F0502020204030204" pitchFamily="34" charset="0"/>
              </a:rPr>
              <a:t>Examples of agreed vocabulary choices this half term: </a:t>
            </a:r>
          </a:p>
          <a:p>
            <a:endParaRPr lang="en-GB" sz="1200" b="1" dirty="0">
              <a:solidFill>
                <a:srgbClr val="0070C0"/>
              </a:solidFill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0070C0"/>
              </a:solidFill>
              <a:cs typeface="Calibri" panose="020F0502020204030204" pitchFamily="34" charset="0"/>
            </a:endParaRPr>
          </a:p>
          <a:p>
            <a:endParaRPr lang="en-GB" sz="1400" dirty="0"/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EEB96460-5BE3-4C9A-9D22-B4B2C6077B5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2460432"/>
              </p:ext>
            </p:extLst>
          </p:nvPr>
        </p:nvGraphicFramePr>
        <p:xfrm>
          <a:off x="939800" y="4862999"/>
          <a:ext cx="10883900" cy="19950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12090597" imgH="2216238" progId="Excel.Sheet.12">
                  <p:embed/>
                </p:oleObj>
              </mc:Choice>
              <mc:Fallback>
                <p:oleObj name="Worksheet" r:id="rId3" imgW="12090597" imgH="2216238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39800" y="4862999"/>
                        <a:ext cx="10883900" cy="19950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DF79CDF-032C-417C-B46B-5A2472978861}"/>
              </a:ext>
            </a:extLst>
          </p:cNvPr>
          <p:cNvSpPr txBox="1"/>
          <p:nvPr/>
        </p:nvSpPr>
        <p:spPr>
          <a:xfrm>
            <a:off x="103188" y="2821424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6</a:t>
            </a:r>
          </a:p>
        </p:txBody>
      </p:sp>
    </p:spTree>
    <p:extLst>
      <p:ext uri="{BB962C8B-B14F-4D97-AF65-F5344CB8AC3E}">
        <p14:creationId xmlns:p14="http://schemas.microsoft.com/office/powerpoint/2010/main" val="1221332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cientists know how to raise happy, successful kids since 1964">
            <a:extLst>
              <a:ext uri="{FF2B5EF4-FFF2-40B4-BE49-F238E27FC236}">
                <a16:creationId xmlns:a16="http://schemas.microsoft.com/office/drawing/2014/main" id="{7BFAD720-1B83-4B42-A38F-EE4FC44C08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44" y="182563"/>
            <a:ext cx="2796512" cy="198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661A2C-E23F-4249-8446-32977FB2C723}"/>
              </a:ext>
            </a:extLst>
          </p:cNvPr>
          <p:cNvSpPr txBox="1"/>
          <p:nvPr/>
        </p:nvSpPr>
        <p:spPr>
          <a:xfrm>
            <a:off x="3047655" y="182563"/>
            <a:ext cx="8893201" cy="63401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Being My Best:</a:t>
            </a:r>
          </a:p>
          <a:p>
            <a:r>
              <a:rPr lang="en-GB" dirty="0"/>
              <a:t>Summer 1:</a:t>
            </a:r>
          </a:p>
          <a:p>
            <a:r>
              <a:rPr lang="en-GB" sz="1400" dirty="0"/>
              <a:t>This term your child will be covering the following objectives in PSHE</a:t>
            </a:r>
            <a:r>
              <a:rPr lang="en-GB" sz="1400" b="1" dirty="0"/>
              <a:t>:</a:t>
            </a: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Explain what the five ways to wellbeing are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Describe how the five ways to wellbeing contribute to a healthy lifestyle, giving examples of how they can be implemented in people's lives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Identify aspirational goals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Describe the actions needed to set and achieve these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Present information they researched on a health and wellbeing issues outlining the key issues and making suggestions for any improvements concerning those issues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 Identify risk factors in a given situation (involving alcohol)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Understand and explain the outcomes of risk-taking in a given situation, including emotional risks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Understand the actual norms around smoking/alcohol and the reasons for common misperceptions of these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Recognise what risk is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Explain how a risk can be reduced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Understand risks related to growing up and explain the need to be aware of these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Assess a risk to help keep themselves safe</a:t>
            </a:r>
            <a:endParaRPr lang="en-GB" sz="1200" b="1" dirty="0">
              <a:solidFill>
                <a:schemeClr val="accent4">
                  <a:lumMod val="75000"/>
                </a:schemeClr>
              </a:solidFill>
            </a:endParaRP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</a:endParaRP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  <a:cs typeface="Calibri" panose="020F050202020403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cs typeface="Calibri" panose="020F0502020204030204" pitchFamily="34" charset="0"/>
              </a:rPr>
              <a:t>Examples of agreed vocabulary choices this half term: </a:t>
            </a: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  <a:cs typeface="Calibri" panose="020F0502020204030204" pitchFamily="34" charset="0"/>
            </a:endParaRP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</a:endParaRP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</a:endParaRP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  <a:ea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a typeface="Arial" panose="020B060402020202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effectLst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effectLst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cs typeface="Calibri" panose="020F0502020204030204" pitchFamily="34" charset="0"/>
            </a:endParaRPr>
          </a:p>
          <a:p>
            <a:endParaRPr lang="en-GB" sz="1400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BCA735B7-D7ED-45F3-9AD8-5714358EC14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3846512"/>
              </p:ext>
            </p:extLst>
          </p:nvPr>
        </p:nvGraphicFramePr>
        <p:xfrm>
          <a:off x="3136900" y="4294188"/>
          <a:ext cx="6146800" cy="184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6146899" imgH="1847719" progId="Excel.Sheet.12">
                  <p:embed/>
                </p:oleObj>
              </mc:Choice>
              <mc:Fallback>
                <p:oleObj name="Worksheet" r:id="rId3" imgW="6146899" imgH="1847719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36900" y="4294188"/>
                        <a:ext cx="6146800" cy="1847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13F7653-3217-4527-9A9F-BC91DE0BCBE2}"/>
              </a:ext>
            </a:extLst>
          </p:cNvPr>
          <p:cNvSpPr txBox="1"/>
          <p:nvPr/>
        </p:nvSpPr>
        <p:spPr>
          <a:xfrm>
            <a:off x="251144" y="2661404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6</a:t>
            </a:r>
          </a:p>
        </p:txBody>
      </p:sp>
    </p:spTree>
    <p:extLst>
      <p:ext uri="{BB962C8B-B14F-4D97-AF65-F5344CB8AC3E}">
        <p14:creationId xmlns:p14="http://schemas.microsoft.com/office/powerpoint/2010/main" val="3921711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ong-term studies track how autism changes with age | Spectrum | Autism  Research News">
            <a:extLst>
              <a:ext uri="{FF2B5EF4-FFF2-40B4-BE49-F238E27FC236}">
                <a16:creationId xmlns:a16="http://schemas.microsoft.com/office/drawing/2014/main" id="{49E8BAAF-FC6E-40B7-AA0E-20D43547AF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28123"/>
            <a:ext cx="2171700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9BE31B-266B-495E-9CEA-B4A316ED4AF7}"/>
              </a:ext>
            </a:extLst>
          </p:cNvPr>
          <p:cNvSpPr txBox="1"/>
          <p:nvPr/>
        </p:nvSpPr>
        <p:spPr>
          <a:xfrm>
            <a:off x="2279650" y="355600"/>
            <a:ext cx="9448800" cy="7509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u="sng" dirty="0"/>
              <a:t>Growing and Changing:</a:t>
            </a:r>
          </a:p>
          <a:p>
            <a:r>
              <a:rPr lang="en-GB" sz="1400" dirty="0"/>
              <a:t>Summer 2:</a:t>
            </a:r>
          </a:p>
          <a:p>
            <a:r>
              <a:rPr lang="en-GB" sz="1400" dirty="0"/>
              <a:t>This term your child will  be covering the following objectives in PSHE</a:t>
            </a:r>
            <a:r>
              <a:rPr lang="en-GB" sz="1200" dirty="0">
                <a:solidFill>
                  <a:srgbClr val="FF33CC"/>
                </a:solidFill>
              </a:rPr>
              <a:t>.</a:t>
            </a:r>
          </a:p>
          <a:p>
            <a:endParaRPr lang="en-GB" sz="1200" b="1" dirty="0">
              <a:solidFill>
                <a:srgbClr val="FF33CC"/>
              </a:solidFill>
              <a:ea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Recognise some of the changes they have experienced and their emotional responses to those changes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Suggest positive strategies for dealing with change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 Identify people who can support someone who is dealing with a challenging time of change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Understand that fame can be short-lived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Recognise that photos can be changed to match society's view of perfect;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Identify qualities that people have, as well as their looks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Define what is meant by the term stereotype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Recognise how the media can sometimes reinforce gender stereotypes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Recognise that people fall into a wide range of what is seen as normal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Challenge stereotypical gender portrayals of people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Understand the risks of sharing images online and how these are hard to control, once shared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 Understand that people can feel pressured to behave in a certain way because of the influence of the peer group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Understand the norms of risk-taking behaviour and that these are usually lower than people believe them to be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Define the word 'puberty' giving examples of some of the physical and emotional changes associated with it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Suggest strategies that would help someone who felt challenged by the changes in puberty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 Understand what FGM is and that it is an illegal practice in this country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 Know where someone could get support if they were concerned about their own or another person's safety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Explain the difference between a safe and an unsafe secret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Identify situations where someone might need to break a confidence in order to keep someone safe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Identify the changes that happen through puberty to allow sexual reproduction to occur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Know a variety of ways in which the sperm can fertilise the egg to create a baby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Know the legal age of consent and what it means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Explain how HIV affects the body’s immune system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Understand that HIV is difficult to transmit</a:t>
            </a:r>
            <a:endParaRPr lang="en-GB" sz="1200" dirty="0">
              <a:effectLst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ea typeface="Arial" panose="020B0604020202020204" pitchFamily="34" charset="0"/>
                <a:cs typeface="Calibri" panose="020F0502020204030204" pitchFamily="34" charset="0"/>
              </a:rPr>
              <a:t>Know how a person can protect themself from HIV</a:t>
            </a:r>
            <a:endParaRPr lang="en-GB" sz="1200" b="1" dirty="0">
              <a:solidFill>
                <a:srgbClr val="FF33CC"/>
              </a:solidFill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effectLst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effectLst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65299F-FD2E-47BE-86C1-861CCACD8309}"/>
              </a:ext>
            </a:extLst>
          </p:cNvPr>
          <p:cNvSpPr txBox="1"/>
          <p:nvPr/>
        </p:nvSpPr>
        <p:spPr>
          <a:xfrm>
            <a:off x="107950" y="2718554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6</a:t>
            </a:r>
          </a:p>
        </p:txBody>
      </p:sp>
    </p:spTree>
    <p:extLst>
      <p:ext uri="{BB962C8B-B14F-4D97-AF65-F5344CB8AC3E}">
        <p14:creationId xmlns:p14="http://schemas.microsoft.com/office/powerpoint/2010/main" val="21033126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ong-term studies track how autism changes with age | Spectrum | Autism  Research News">
            <a:extLst>
              <a:ext uri="{FF2B5EF4-FFF2-40B4-BE49-F238E27FC236}">
                <a16:creationId xmlns:a16="http://schemas.microsoft.com/office/drawing/2014/main" id="{70DDCD69-BAAD-4E0C-B698-D8634FC1A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190023"/>
            <a:ext cx="2171700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8AA115A-F93E-4BD7-8545-EB53C74A860A}"/>
              </a:ext>
            </a:extLst>
          </p:cNvPr>
          <p:cNvSpPr txBox="1"/>
          <p:nvPr/>
        </p:nvSpPr>
        <p:spPr>
          <a:xfrm>
            <a:off x="2908300" y="226872"/>
            <a:ext cx="89789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u="sng" dirty="0"/>
              <a:t>Growing and Changing:</a:t>
            </a:r>
          </a:p>
          <a:p>
            <a:r>
              <a:rPr lang="en-GB" sz="1800" dirty="0"/>
              <a:t>Summer 2:</a:t>
            </a:r>
          </a:p>
          <a:p>
            <a:r>
              <a:rPr lang="en-GB" sz="1800" b="1" dirty="0">
                <a:solidFill>
                  <a:srgbClr val="FF33CC"/>
                </a:solidFill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choices this half term:</a:t>
            </a:r>
          </a:p>
          <a:p>
            <a:r>
              <a:rPr lang="en-GB" sz="1800" b="1" dirty="0">
                <a:solidFill>
                  <a:srgbClr val="FF33CC"/>
                </a:solidFill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1800" dirty="0"/>
          </a:p>
          <a:p>
            <a:endParaRPr lang="en-GB" dirty="0"/>
          </a:p>
          <a:p>
            <a:endParaRPr lang="en-GB" sz="18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1E6225C-4013-4761-B671-377ED99694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8300" y="1514475"/>
            <a:ext cx="7124700" cy="31432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3C2F99C-F641-4DA3-8E0E-96DA600D6A93}"/>
              </a:ext>
            </a:extLst>
          </p:cNvPr>
          <p:cNvSpPr txBox="1"/>
          <p:nvPr/>
        </p:nvSpPr>
        <p:spPr>
          <a:xfrm>
            <a:off x="476250" y="2716768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6</a:t>
            </a:r>
          </a:p>
        </p:txBody>
      </p:sp>
    </p:spTree>
    <p:extLst>
      <p:ext uri="{BB962C8B-B14F-4D97-AF65-F5344CB8AC3E}">
        <p14:creationId xmlns:p14="http://schemas.microsoft.com/office/powerpoint/2010/main" val="39377879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1641</Words>
  <Application>Microsoft Office PowerPoint</Application>
  <PresentationFormat>Widescreen</PresentationFormat>
  <Paragraphs>205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Cook</dc:creator>
  <cp:lastModifiedBy>Angela Cook</cp:lastModifiedBy>
  <cp:revision>20</cp:revision>
  <cp:lastPrinted>2021-05-19T08:23:11Z</cp:lastPrinted>
  <dcterms:created xsi:type="dcterms:W3CDTF">2021-05-17T10:07:57Z</dcterms:created>
  <dcterms:modified xsi:type="dcterms:W3CDTF">2021-05-19T08:24:30Z</dcterms:modified>
</cp:coreProperties>
</file>